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6"/>
  </p:notesMasterIdLst>
  <p:sldIdLst>
    <p:sldId id="256" r:id="rId2"/>
    <p:sldId id="257" r:id="rId3"/>
    <p:sldId id="260" r:id="rId4"/>
    <p:sldId id="261" r:id="rId5"/>
    <p:sldId id="262" r:id="rId6"/>
    <p:sldId id="263" r:id="rId7"/>
    <p:sldId id="258" r:id="rId8"/>
    <p:sldId id="282" r:id="rId9"/>
    <p:sldId id="264" r:id="rId10"/>
    <p:sldId id="267" r:id="rId11"/>
    <p:sldId id="268" r:id="rId12"/>
    <p:sldId id="265" r:id="rId13"/>
    <p:sldId id="269" r:id="rId14"/>
    <p:sldId id="272" r:id="rId15"/>
    <p:sldId id="270" r:id="rId16"/>
    <p:sldId id="271" r:id="rId17"/>
    <p:sldId id="274" r:id="rId18"/>
    <p:sldId id="273" r:id="rId19"/>
    <p:sldId id="276" r:id="rId20"/>
    <p:sldId id="275" r:id="rId21"/>
    <p:sldId id="277" r:id="rId22"/>
    <p:sldId id="278" r:id="rId23"/>
    <p:sldId id="279" r:id="rId24"/>
    <p:sldId id="280" r:id="rId2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3666" autoAdjust="0"/>
  </p:normalViewPr>
  <p:slideViewPr>
    <p:cSldViewPr snapToGrid="0">
      <p:cViewPr varScale="1">
        <p:scale>
          <a:sx n="95" d="100"/>
          <a:sy n="95" d="100"/>
        </p:scale>
        <p:origin x="11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DCC1F3E0-ED80-4BA8-B790-DAB7BCA864F8}" type="datetimeFigureOut">
              <a:rPr lang="en-US" smtClean="0"/>
              <a:t>5/1/2023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E6E9C3B7-129F-4A82-89F0-0BD9E9A7685C}" type="slidenum">
              <a:rPr lang="en-US" smtClean="0"/>
              <a:t>‹#›</a:t>
            </a:fld>
            <a:endParaRPr lang="en-US"/>
          </a:p>
        </p:txBody>
      </p:sp>
    </p:spTree>
    <p:extLst>
      <p:ext uri="{BB962C8B-B14F-4D97-AF65-F5344CB8AC3E}">
        <p14:creationId xmlns:p14="http://schemas.microsoft.com/office/powerpoint/2010/main" val="2904733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Calibri" panose="020F0502020204030204" pitchFamily="34" charset="0"/>
              </a:rPr>
              <a:t>Land Acknowledgement from the National Communication Association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NCA would like to acknowledge that the land on which we are conducting the interest group orientation at the NCA National Office in Washington, DC is the ancestral and unceded territory of the </a:t>
            </a:r>
            <a:r>
              <a:rPr lang="en-US" sz="1800" dirty="0" err="1">
                <a:solidFill>
                  <a:srgbClr val="242424"/>
                </a:solidFill>
                <a:effectLst/>
                <a:latin typeface="Calibri" panose="020F0502020204030204" pitchFamily="34" charset="0"/>
                <a:ea typeface="Calibri" panose="020F0502020204030204" pitchFamily="34" charset="0"/>
                <a:cs typeface="Calibri" panose="020F0502020204030204" pitchFamily="34" charset="0"/>
              </a:rPr>
              <a:t>Nacotchtank</a:t>
            </a:r>
            <a:r>
              <a:rPr lang="en-US" sz="18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 and Piscataway People.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solidFill>
                  <a:srgbClr val="242424"/>
                </a:solidFill>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NCA acknowledges that it has often gathered upon unceded lands and that those gatherings manifested the exclusions and erasures of many Indigenous peoples. We acknowledge the grave harm that colonialism brought to these lands, in particular the erasure of both indigenous and African identities via slavery, and via racist laws that segregated all peoples into binary classifications of “white” and “black.” This acknowledgement demonstrates our commitment to beginning the process of working to dismantle the ongoing legacies of settler colonialism.</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6E9C3B7-129F-4A82-89F0-0BD9E9A7685C}" type="slidenum">
              <a:rPr lang="en-US" smtClean="0"/>
              <a:t>1</a:t>
            </a:fld>
            <a:endParaRPr lang="en-US"/>
          </a:p>
        </p:txBody>
      </p:sp>
    </p:spTree>
    <p:extLst>
      <p:ext uri="{BB962C8B-B14F-4D97-AF65-F5344CB8AC3E}">
        <p14:creationId xmlns:p14="http://schemas.microsoft.com/office/powerpoint/2010/main" val="1172579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E9C3B7-129F-4A82-89F0-0BD9E9A7685C}" type="slidenum">
              <a:rPr lang="en-US" smtClean="0"/>
              <a:t>2</a:t>
            </a:fld>
            <a:endParaRPr lang="en-US"/>
          </a:p>
        </p:txBody>
      </p:sp>
    </p:spTree>
    <p:extLst>
      <p:ext uri="{BB962C8B-B14F-4D97-AF65-F5344CB8AC3E}">
        <p14:creationId xmlns:p14="http://schemas.microsoft.com/office/powerpoint/2010/main" val="3693436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Finance Committee </a:t>
            </a:r>
          </a:p>
        </p:txBody>
      </p:sp>
      <p:sp>
        <p:nvSpPr>
          <p:cNvPr id="4" name="Slide Number Placeholder 3"/>
          <p:cNvSpPr>
            <a:spLocks noGrp="1"/>
          </p:cNvSpPr>
          <p:nvPr>
            <p:ph type="sldNum" sz="quarter" idx="5"/>
          </p:nvPr>
        </p:nvSpPr>
        <p:spPr/>
        <p:txBody>
          <a:bodyPr/>
          <a:lstStyle/>
          <a:p>
            <a:fld id="{E6E9C3B7-129F-4A82-89F0-0BD9E9A7685C}" type="slidenum">
              <a:rPr lang="en-US" smtClean="0"/>
              <a:t>3</a:t>
            </a:fld>
            <a:endParaRPr lang="en-US"/>
          </a:p>
        </p:txBody>
      </p:sp>
    </p:spTree>
    <p:extLst>
      <p:ext uri="{BB962C8B-B14F-4D97-AF65-F5344CB8AC3E}">
        <p14:creationId xmlns:p14="http://schemas.microsoft.com/office/powerpoint/2010/main" val="596715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Communication and Critical/Cultural Studies – Marina Levina</a:t>
            </a:r>
          </a:p>
          <a:p>
            <a:r>
              <a:rPr lang="en-US" dirty="0"/>
              <a:t>Text and Performance Quarterly - Kimberlee Perez and Dustin Goltz</a:t>
            </a:r>
          </a:p>
          <a:p>
            <a:endParaRPr lang="en-US" dirty="0"/>
          </a:p>
          <a:p>
            <a:r>
              <a:rPr lang="en-US" dirty="0"/>
              <a:t>Research Cultivation Grants</a:t>
            </a:r>
          </a:p>
          <a:p>
            <a:r>
              <a:rPr lang="en-US" dirty="0"/>
              <a:t>Charles H. </a:t>
            </a:r>
            <a:r>
              <a:rPr lang="en-US" dirty="0" err="1"/>
              <a:t>Woolbert</a:t>
            </a:r>
            <a:r>
              <a:rPr lang="en-US" dirty="0"/>
              <a:t> Research Award</a:t>
            </a:r>
          </a:p>
          <a:p>
            <a:r>
              <a:rPr lang="en-US" dirty="0"/>
              <a:t>Doctoral Honors Seminar</a:t>
            </a:r>
          </a:p>
          <a:p>
            <a:r>
              <a:rPr lang="en-US" dirty="0"/>
              <a:t>Mid Career Writer’s Workshop</a:t>
            </a:r>
          </a:p>
          <a:p>
            <a:r>
              <a:rPr lang="en-US" dirty="0"/>
              <a:t>Chairs’ Summer </a:t>
            </a:r>
            <a:r>
              <a:rPr lang="en-US" dirty="0" err="1"/>
              <a:t>Insttute</a:t>
            </a:r>
            <a:endParaRPr lang="en-US" dirty="0"/>
          </a:p>
          <a:p>
            <a:endParaRPr lang="en-US" dirty="0"/>
          </a:p>
        </p:txBody>
      </p:sp>
      <p:sp>
        <p:nvSpPr>
          <p:cNvPr id="4" name="Slide Number Placeholder 3"/>
          <p:cNvSpPr>
            <a:spLocks noGrp="1"/>
          </p:cNvSpPr>
          <p:nvPr>
            <p:ph type="sldNum" sz="quarter" idx="5"/>
          </p:nvPr>
        </p:nvSpPr>
        <p:spPr/>
        <p:txBody>
          <a:bodyPr/>
          <a:lstStyle/>
          <a:p>
            <a:fld id="{E6E9C3B7-129F-4A82-89F0-0BD9E9A7685C}" type="slidenum">
              <a:rPr lang="en-US" smtClean="0"/>
              <a:t>5</a:t>
            </a:fld>
            <a:endParaRPr lang="en-US"/>
          </a:p>
        </p:txBody>
      </p:sp>
    </p:spTree>
    <p:extLst>
      <p:ext uri="{BB962C8B-B14F-4D97-AF65-F5344CB8AC3E}">
        <p14:creationId xmlns:p14="http://schemas.microsoft.com/office/powerpoint/2010/main" val="2863024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TLC</a:t>
            </a:r>
          </a:p>
          <a:p>
            <a:r>
              <a:rPr lang="en-US" dirty="0"/>
              <a:t>Course syllabi </a:t>
            </a:r>
          </a:p>
          <a:p>
            <a:r>
              <a:rPr lang="en-US" dirty="0"/>
              <a:t>GIFTS</a:t>
            </a:r>
          </a:p>
          <a:p>
            <a:r>
              <a:rPr lang="en-US" dirty="0" err="1"/>
              <a:t>Ecroyd</a:t>
            </a:r>
            <a:r>
              <a:rPr lang="en-US" dirty="0"/>
              <a:t> Award for Outstanding Teaching in Higher Education</a:t>
            </a:r>
          </a:p>
          <a:p>
            <a:r>
              <a:rPr lang="en-US" dirty="0" err="1"/>
              <a:t>Oberle</a:t>
            </a:r>
            <a:r>
              <a:rPr lang="en-US" dirty="0"/>
              <a:t> K-12 Teaching Award</a:t>
            </a:r>
          </a:p>
          <a:p>
            <a:r>
              <a:rPr lang="en-US" dirty="0"/>
              <a:t>Osborn Community College Educator Award</a:t>
            </a:r>
          </a:p>
          <a:p>
            <a:r>
              <a:rPr lang="en-US" dirty="0"/>
              <a:t>Bacon Lifetime Teaching Excellence Award</a:t>
            </a:r>
          </a:p>
          <a:p>
            <a:endParaRPr lang="en-US" dirty="0"/>
          </a:p>
          <a:p>
            <a:r>
              <a:rPr lang="en-US" dirty="0"/>
              <a:t>IDEA Task Force - Rachel Griffin, Ashley Mack, Shinsuke Eguchi, Ron Jackson, Tom Nakayama</a:t>
            </a:r>
          </a:p>
          <a:p>
            <a:r>
              <a:rPr lang="en-US" dirty="0"/>
              <a:t>IDEA Engagement Award</a:t>
            </a:r>
          </a:p>
          <a:p>
            <a:r>
              <a:rPr lang="en-US" dirty="0"/>
              <a:t>IDEA Scholarship Award</a:t>
            </a:r>
          </a:p>
          <a:p>
            <a:r>
              <a:rPr lang="en-US" dirty="0"/>
              <a:t>Shawn D. Long IDEA Program Award</a:t>
            </a:r>
          </a:p>
          <a:p>
            <a:endParaRPr lang="en-US" dirty="0"/>
          </a:p>
          <a:p>
            <a:r>
              <a:rPr lang="en-US" dirty="0"/>
              <a:t>Future of Conventions Task Force – Walid Afifi</a:t>
            </a:r>
          </a:p>
          <a:p>
            <a:r>
              <a:rPr lang="en-US" dirty="0"/>
              <a:t>Julie-Ann Scott-Pollock, Kate Magsamen-Conrad</a:t>
            </a:r>
          </a:p>
          <a:p>
            <a:endParaRPr lang="en-US" dirty="0"/>
          </a:p>
        </p:txBody>
      </p:sp>
      <p:sp>
        <p:nvSpPr>
          <p:cNvPr id="4" name="Slide Number Placeholder 3"/>
          <p:cNvSpPr>
            <a:spLocks noGrp="1"/>
          </p:cNvSpPr>
          <p:nvPr>
            <p:ph type="sldNum" sz="quarter" idx="5"/>
          </p:nvPr>
        </p:nvSpPr>
        <p:spPr/>
        <p:txBody>
          <a:bodyPr/>
          <a:lstStyle/>
          <a:p>
            <a:fld id="{E6E9C3B7-129F-4A82-89F0-0BD9E9A7685C}" type="slidenum">
              <a:rPr lang="en-US" smtClean="0"/>
              <a:t>6</a:t>
            </a:fld>
            <a:endParaRPr lang="en-US"/>
          </a:p>
        </p:txBody>
      </p:sp>
    </p:spTree>
    <p:extLst>
      <p:ext uri="{BB962C8B-B14F-4D97-AF65-F5344CB8AC3E}">
        <p14:creationId xmlns:p14="http://schemas.microsoft.com/office/powerpoint/2010/main" val="1722266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Affiliates</a:t>
            </a:r>
          </a:p>
          <a:p>
            <a:r>
              <a:rPr lang="en-US" dirty="0"/>
              <a:t>Four Regionals</a:t>
            </a:r>
          </a:p>
          <a:p>
            <a:r>
              <a:rPr lang="en-US" dirty="0"/>
              <a:t>American Debate Association</a:t>
            </a:r>
          </a:p>
          <a:p>
            <a:r>
              <a:rPr lang="en-US" dirty="0"/>
              <a:t>Kenneth Burke Society</a:t>
            </a:r>
          </a:p>
          <a:p>
            <a:r>
              <a:rPr lang="en-US" dirty="0"/>
              <a:t>Religious Communication Association </a:t>
            </a:r>
          </a:p>
          <a:p>
            <a:r>
              <a:rPr lang="en-US" dirty="0"/>
              <a:t>National Forensic Association </a:t>
            </a:r>
          </a:p>
        </p:txBody>
      </p:sp>
      <p:sp>
        <p:nvSpPr>
          <p:cNvPr id="4" name="Slide Number Placeholder 3"/>
          <p:cNvSpPr>
            <a:spLocks noGrp="1"/>
          </p:cNvSpPr>
          <p:nvPr>
            <p:ph type="sldNum" sz="quarter" idx="5"/>
          </p:nvPr>
        </p:nvSpPr>
        <p:spPr/>
        <p:txBody>
          <a:bodyPr/>
          <a:lstStyle/>
          <a:p>
            <a:fld id="{E6E9C3B7-129F-4A82-89F0-0BD9E9A7685C}" type="slidenum">
              <a:rPr lang="en-US" smtClean="0"/>
              <a:t>7</a:t>
            </a:fld>
            <a:endParaRPr lang="en-US"/>
          </a:p>
        </p:txBody>
      </p:sp>
    </p:spTree>
    <p:extLst>
      <p:ext uri="{BB962C8B-B14F-4D97-AF65-F5344CB8AC3E}">
        <p14:creationId xmlns:p14="http://schemas.microsoft.com/office/powerpoint/2010/main" val="322542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E9C3B7-129F-4A82-89F0-0BD9E9A7685C}" type="slidenum">
              <a:rPr lang="en-US" smtClean="0"/>
              <a:t>8</a:t>
            </a:fld>
            <a:endParaRPr lang="en-US"/>
          </a:p>
        </p:txBody>
      </p:sp>
    </p:spTree>
    <p:extLst>
      <p:ext uri="{BB962C8B-B14F-4D97-AF65-F5344CB8AC3E}">
        <p14:creationId xmlns:p14="http://schemas.microsoft.com/office/powerpoint/2010/main" val="1553204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Recognize the lack of support to Interest Groups over the years on the National Office level. </a:t>
            </a:r>
          </a:p>
        </p:txBody>
      </p:sp>
      <p:sp>
        <p:nvSpPr>
          <p:cNvPr id="4" name="Slide Number Placeholder 3"/>
          <p:cNvSpPr>
            <a:spLocks noGrp="1"/>
          </p:cNvSpPr>
          <p:nvPr>
            <p:ph type="sldNum" sz="quarter" idx="5"/>
          </p:nvPr>
        </p:nvSpPr>
        <p:spPr/>
        <p:txBody>
          <a:bodyPr/>
          <a:lstStyle/>
          <a:p>
            <a:fld id="{E6E9C3B7-129F-4A82-89F0-0BD9E9A7685C}" type="slidenum">
              <a:rPr lang="en-US" smtClean="0"/>
              <a:t>17</a:t>
            </a:fld>
            <a:endParaRPr lang="en-US"/>
          </a:p>
        </p:txBody>
      </p:sp>
    </p:spTree>
    <p:extLst>
      <p:ext uri="{BB962C8B-B14F-4D97-AF65-F5344CB8AC3E}">
        <p14:creationId xmlns:p14="http://schemas.microsoft.com/office/powerpoint/2010/main" val="2495129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E5A5CA-F975-4FC0-A113-AE83822EF734}"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109916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E5A5CA-F975-4FC0-A113-AE83822EF734}"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1704612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E5A5CA-F975-4FC0-A113-AE83822EF734}"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200A4-6BA3-40D6-8051-D68C91D579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99802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E5A5CA-F975-4FC0-A113-AE83822EF734}"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1681745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E5A5CA-F975-4FC0-A113-AE83822EF734}"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200A4-6BA3-40D6-8051-D68C91D579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24174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E5A5CA-F975-4FC0-A113-AE83822EF734}"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4145943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E5A5CA-F975-4FC0-A113-AE83822EF734}"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27705565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E5A5CA-F975-4FC0-A113-AE83822EF734}"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412630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E5A5CA-F975-4FC0-A113-AE83822EF734}"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806028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E5A5CA-F975-4FC0-A113-AE83822EF734}"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2386393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E5A5CA-F975-4FC0-A113-AE83822EF734}"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211008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5A5CA-F975-4FC0-A113-AE83822EF734}" type="datetimeFigureOut">
              <a:rPr lang="en-US" smtClean="0"/>
              <a:t>5/1/2023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111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E5A5CA-F975-4FC0-A113-AE83822EF734}" type="datetimeFigureOut">
              <a:rPr lang="en-US" smtClean="0"/>
              <a:t>5/1/2023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143586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E5A5CA-F975-4FC0-A113-AE83822EF734}" type="datetimeFigureOut">
              <a:rPr lang="en-US" smtClean="0"/>
              <a:t>5/1/2023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1044541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E5A5CA-F975-4FC0-A113-AE83822EF734}"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1200A4-6BA3-40D6-8051-D68C91D57934}" type="slidenum">
              <a:rPr lang="en-US" smtClean="0"/>
              <a:t>‹#›</a:t>
            </a:fld>
            <a:endParaRPr lang="en-US"/>
          </a:p>
        </p:txBody>
      </p:sp>
    </p:spTree>
    <p:extLst>
      <p:ext uri="{BB962C8B-B14F-4D97-AF65-F5344CB8AC3E}">
        <p14:creationId xmlns:p14="http://schemas.microsoft.com/office/powerpoint/2010/main" val="2266986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1200A4-6BA3-40D6-8051-D68C91D57934}" type="slidenum">
              <a:rPr lang="en-US" smtClean="0"/>
              <a:t>‹#›</a:t>
            </a:fld>
            <a:endParaRPr lang="en-US"/>
          </a:p>
        </p:txBody>
      </p:sp>
      <p:sp>
        <p:nvSpPr>
          <p:cNvPr id="5" name="Date Placeholder 4"/>
          <p:cNvSpPr>
            <a:spLocks noGrp="1"/>
          </p:cNvSpPr>
          <p:nvPr>
            <p:ph type="dt" sz="half" idx="10"/>
          </p:nvPr>
        </p:nvSpPr>
        <p:spPr/>
        <p:txBody>
          <a:bodyPr/>
          <a:lstStyle/>
          <a:p>
            <a:fld id="{5DE5A5CA-F975-4FC0-A113-AE83822EF734}" type="datetimeFigureOut">
              <a:rPr lang="en-US" smtClean="0"/>
              <a:t>5/1/2023</a:t>
            </a:fld>
            <a:endParaRPr lang="en-US"/>
          </a:p>
        </p:txBody>
      </p:sp>
    </p:spTree>
    <p:extLst>
      <p:ext uri="{BB962C8B-B14F-4D97-AF65-F5344CB8AC3E}">
        <p14:creationId xmlns:p14="http://schemas.microsoft.com/office/powerpoint/2010/main" val="2021108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E5A5CA-F975-4FC0-A113-AE83822EF734}" type="datetimeFigureOut">
              <a:rPr lang="en-US" smtClean="0"/>
              <a:t>5/1/2023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91200A4-6BA3-40D6-8051-D68C91D57934}" type="slidenum">
              <a:rPr lang="en-US" smtClean="0"/>
              <a:t>‹#›</a:t>
            </a:fld>
            <a:endParaRPr lang="en-US"/>
          </a:p>
        </p:txBody>
      </p:sp>
    </p:spTree>
    <p:extLst>
      <p:ext uri="{BB962C8B-B14F-4D97-AF65-F5344CB8AC3E}">
        <p14:creationId xmlns:p14="http://schemas.microsoft.com/office/powerpoint/2010/main" val="215261699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jamboard.google.com/d/1D61mgrEbH9WI7a7MLONNf51QjY9lR5TrsN3u13-skL4/edit?usp=shari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danowski@natcom.or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natcom.org/about-nca/affiliate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natcom.org/about-nca/membership-and-interest-groups/nca-interest-groups"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D06163A-929F-2EC0-89FA-97302E29C42E}"/>
              </a:ext>
            </a:extLst>
          </p:cNvPr>
          <p:cNvSpPr>
            <a:spLocks noGrp="1"/>
          </p:cNvSpPr>
          <p:nvPr>
            <p:ph type="subTitle" idx="1"/>
          </p:nvPr>
        </p:nvSpPr>
        <p:spPr>
          <a:xfrm>
            <a:off x="2694918" y="4402479"/>
            <a:ext cx="5299790" cy="1662761"/>
          </a:xfrm>
        </p:spPr>
        <p:txBody>
          <a:bodyPr>
            <a:normAutofit fontScale="85000" lnSpcReduction="20000"/>
          </a:bodyPr>
          <a:lstStyle/>
          <a:p>
            <a:pPr algn="ctr"/>
            <a:r>
              <a:rPr lang="en-US" sz="2000" dirty="0"/>
              <a:t>Interest Group Chair Orientation/Workshop</a:t>
            </a:r>
          </a:p>
          <a:p>
            <a:pPr algn="ctr"/>
            <a:r>
              <a:rPr lang="en-US" sz="2000" dirty="0"/>
              <a:t>Friday, April 28, 2023</a:t>
            </a:r>
          </a:p>
          <a:p>
            <a:pPr algn="ctr"/>
            <a:r>
              <a:rPr lang="en-US" sz="2000" dirty="0"/>
              <a:t>Virtual</a:t>
            </a:r>
          </a:p>
          <a:p>
            <a:pPr algn="ctr"/>
            <a:r>
              <a:rPr lang="en-US" sz="2000" dirty="0"/>
              <a:t>Presented by Justin Danowski</a:t>
            </a:r>
          </a:p>
          <a:p>
            <a:pPr algn="ctr"/>
            <a:r>
              <a:rPr lang="en-US" sz="2000" dirty="0"/>
              <a:t>Director of Membership and Governance</a:t>
            </a:r>
          </a:p>
        </p:txBody>
      </p:sp>
      <p:pic>
        <p:nvPicPr>
          <p:cNvPr id="4" name="Picture 3" descr="A picture containing logo&#10;&#10;Description automatically generated">
            <a:extLst>
              <a:ext uri="{FF2B5EF4-FFF2-40B4-BE49-F238E27FC236}">
                <a16:creationId xmlns:a16="http://schemas.microsoft.com/office/drawing/2014/main" id="{50C10DB0-2122-1988-4B06-F13A54C77F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5090" y="1412634"/>
            <a:ext cx="3928605" cy="2822066"/>
          </a:xfrm>
          <a:prstGeom prst="rect">
            <a:avLst/>
          </a:prstGeom>
        </p:spPr>
      </p:pic>
    </p:spTree>
    <p:extLst>
      <p:ext uri="{BB962C8B-B14F-4D97-AF65-F5344CB8AC3E}">
        <p14:creationId xmlns:p14="http://schemas.microsoft.com/office/powerpoint/2010/main" val="2021157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National Leadership Breakdown</a:t>
            </a:r>
            <a:br>
              <a:rPr lang="en-US" dirty="0">
                <a:solidFill>
                  <a:schemeClr val="tx1"/>
                </a:solidFill>
              </a:rPr>
            </a:br>
            <a:r>
              <a:rPr lang="en-US" dirty="0">
                <a:solidFill>
                  <a:schemeClr val="tx1"/>
                </a:solidFill>
              </a:rPr>
              <a:t>Interest Groups</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9" y="1970490"/>
            <a:ext cx="7973568" cy="830997"/>
          </a:xfrm>
          <a:prstGeom prst="rect">
            <a:avLst/>
          </a:prstGeom>
          <a:noFill/>
        </p:spPr>
        <p:txBody>
          <a:bodyPr wrap="square" rtlCol="0">
            <a:spAutoFit/>
          </a:bodyPr>
          <a:lstStyle/>
          <a:p>
            <a:r>
              <a:rPr lang="en-US" sz="1600" b="1" dirty="0"/>
              <a:t>Legislative Assembly Representation</a:t>
            </a:r>
          </a:p>
          <a:p>
            <a:endParaRPr lang="en-US" sz="1600" dirty="0"/>
          </a:p>
          <a:p>
            <a:r>
              <a:rPr lang="en-US" sz="1600" dirty="0"/>
              <a:t>Breakdown of Interest Group Representatives for 2023</a:t>
            </a:r>
          </a:p>
        </p:txBody>
      </p:sp>
      <p:graphicFrame>
        <p:nvGraphicFramePr>
          <p:cNvPr id="3" name="Table 4">
            <a:extLst>
              <a:ext uri="{FF2B5EF4-FFF2-40B4-BE49-F238E27FC236}">
                <a16:creationId xmlns:a16="http://schemas.microsoft.com/office/drawing/2014/main" id="{2CAC386E-9AB7-760A-0F1F-0636D28B1C50}"/>
              </a:ext>
            </a:extLst>
          </p:cNvPr>
          <p:cNvGraphicFramePr>
            <a:graphicFrameLocks noGrp="1"/>
          </p:cNvGraphicFramePr>
          <p:nvPr>
            <p:extLst>
              <p:ext uri="{D42A27DB-BD31-4B8C-83A1-F6EECF244321}">
                <p14:modId xmlns:p14="http://schemas.microsoft.com/office/powerpoint/2010/main" val="3453309203"/>
              </p:ext>
            </p:extLst>
          </p:nvPr>
        </p:nvGraphicFramePr>
        <p:xfrm>
          <a:off x="895447" y="3005764"/>
          <a:ext cx="6939871" cy="2371579"/>
        </p:xfrm>
        <a:graphic>
          <a:graphicData uri="http://schemas.openxmlformats.org/drawingml/2006/table">
            <a:tbl>
              <a:tblPr firstRow="1" bandRow="1">
                <a:tableStyleId>{5C22544A-7EE6-4342-B048-85BDC9FD1C3A}</a:tableStyleId>
              </a:tblPr>
              <a:tblGrid>
                <a:gridCol w="4161216">
                  <a:extLst>
                    <a:ext uri="{9D8B030D-6E8A-4147-A177-3AD203B41FA5}">
                      <a16:colId xmlns:a16="http://schemas.microsoft.com/office/drawing/2014/main" val="3740895914"/>
                    </a:ext>
                  </a:extLst>
                </a:gridCol>
                <a:gridCol w="1258487">
                  <a:extLst>
                    <a:ext uri="{9D8B030D-6E8A-4147-A177-3AD203B41FA5}">
                      <a16:colId xmlns:a16="http://schemas.microsoft.com/office/drawing/2014/main" val="1968250083"/>
                    </a:ext>
                  </a:extLst>
                </a:gridCol>
                <a:gridCol w="1520168">
                  <a:extLst>
                    <a:ext uri="{9D8B030D-6E8A-4147-A177-3AD203B41FA5}">
                      <a16:colId xmlns:a16="http://schemas.microsoft.com/office/drawing/2014/main" val="4274125686"/>
                    </a:ext>
                  </a:extLst>
                </a:gridCol>
              </a:tblGrid>
              <a:tr h="353073">
                <a:tc>
                  <a:txBody>
                    <a:bodyPr/>
                    <a:lstStyle/>
                    <a:p>
                      <a:r>
                        <a:rPr lang="en-US" dirty="0"/>
                        <a:t>One Representative (Caucuses)</a:t>
                      </a:r>
                    </a:p>
                  </a:txBody>
                  <a:tcPr/>
                </a:tc>
                <a:tc>
                  <a:txBody>
                    <a:bodyPr/>
                    <a:lstStyle/>
                    <a:p>
                      <a:pPr algn="ctr"/>
                      <a:r>
                        <a:rPr lang="en-US" dirty="0"/>
                        <a:t>9</a:t>
                      </a:r>
                    </a:p>
                  </a:txBody>
                  <a:tcPr/>
                </a:tc>
                <a:tc>
                  <a:txBody>
                    <a:bodyPr/>
                    <a:lstStyle/>
                    <a:p>
                      <a:pPr algn="ctr"/>
                      <a:r>
                        <a:rPr lang="en-US" dirty="0"/>
                        <a:t>13.8%</a:t>
                      </a:r>
                    </a:p>
                  </a:txBody>
                  <a:tcPr/>
                </a:tc>
                <a:extLst>
                  <a:ext uri="{0D108BD9-81ED-4DB2-BD59-A6C34878D82A}">
                    <a16:rowId xmlns:a16="http://schemas.microsoft.com/office/drawing/2014/main" val="3544155939"/>
                  </a:ext>
                </a:extLst>
              </a:tr>
              <a:tr h="353073">
                <a:tc>
                  <a:txBody>
                    <a:bodyPr/>
                    <a:lstStyle/>
                    <a:p>
                      <a:r>
                        <a:rPr lang="en-US" dirty="0"/>
                        <a:t>Two Representatives</a:t>
                      </a:r>
                    </a:p>
                  </a:txBody>
                  <a:tcPr/>
                </a:tc>
                <a:tc>
                  <a:txBody>
                    <a:bodyPr/>
                    <a:lstStyle/>
                    <a:p>
                      <a:pPr algn="ctr"/>
                      <a:r>
                        <a:rPr lang="en-US" dirty="0"/>
                        <a:t>42</a:t>
                      </a:r>
                    </a:p>
                  </a:txBody>
                  <a:tcPr/>
                </a:tc>
                <a:tc>
                  <a:txBody>
                    <a:bodyPr/>
                    <a:lstStyle/>
                    <a:p>
                      <a:pPr algn="ctr"/>
                      <a:r>
                        <a:rPr lang="en-US" dirty="0"/>
                        <a:t>64.7%</a:t>
                      </a:r>
                    </a:p>
                  </a:txBody>
                  <a:tcPr/>
                </a:tc>
                <a:extLst>
                  <a:ext uri="{0D108BD9-81ED-4DB2-BD59-A6C34878D82A}">
                    <a16:rowId xmlns:a16="http://schemas.microsoft.com/office/drawing/2014/main" val="3605765795"/>
                  </a:ext>
                </a:extLst>
              </a:tr>
              <a:tr h="406878">
                <a:tc>
                  <a:txBody>
                    <a:bodyPr/>
                    <a:lstStyle/>
                    <a:p>
                      <a:r>
                        <a:rPr lang="en-US" dirty="0"/>
                        <a:t>Three Representatives</a:t>
                      </a:r>
                    </a:p>
                  </a:txBody>
                  <a:tcPr/>
                </a:tc>
                <a:tc>
                  <a:txBody>
                    <a:bodyPr/>
                    <a:lstStyle/>
                    <a:p>
                      <a:pPr algn="ctr"/>
                      <a:r>
                        <a:rPr lang="en-US" dirty="0"/>
                        <a:t>10</a:t>
                      </a:r>
                    </a:p>
                  </a:txBody>
                  <a:tcPr/>
                </a:tc>
                <a:tc>
                  <a:txBody>
                    <a:bodyPr/>
                    <a:lstStyle/>
                    <a:p>
                      <a:pPr algn="ctr"/>
                      <a:r>
                        <a:rPr lang="en-US" dirty="0"/>
                        <a:t>15.4%</a:t>
                      </a:r>
                    </a:p>
                  </a:txBody>
                  <a:tcPr/>
                </a:tc>
                <a:extLst>
                  <a:ext uri="{0D108BD9-81ED-4DB2-BD59-A6C34878D82A}">
                    <a16:rowId xmlns:a16="http://schemas.microsoft.com/office/drawing/2014/main" val="3409015273"/>
                  </a:ext>
                </a:extLst>
              </a:tr>
              <a:tr h="377505">
                <a:tc>
                  <a:txBody>
                    <a:bodyPr/>
                    <a:lstStyle/>
                    <a:p>
                      <a:r>
                        <a:rPr lang="en-US" dirty="0"/>
                        <a:t>Four Representatives</a:t>
                      </a:r>
                    </a:p>
                  </a:txBody>
                  <a:tcPr/>
                </a:tc>
                <a:tc>
                  <a:txBody>
                    <a:bodyPr/>
                    <a:lstStyle/>
                    <a:p>
                      <a:pPr algn="ctr"/>
                      <a:r>
                        <a:rPr lang="en-US" dirty="0"/>
                        <a:t>4</a:t>
                      </a:r>
                    </a:p>
                  </a:txBody>
                  <a:tcPr/>
                </a:tc>
                <a:tc>
                  <a:txBody>
                    <a:bodyPr/>
                    <a:lstStyle/>
                    <a:p>
                      <a:pPr algn="ctr"/>
                      <a:r>
                        <a:rPr lang="en-US" dirty="0"/>
                        <a:t>6.1%</a:t>
                      </a:r>
                    </a:p>
                  </a:txBody>
                  <a:tcPr/>
                </a:tc>
                <a:extLst>
                  <a:ext uri="{0D108BD9-81ED-4DB2-BD59-A6C34878D82A}">
                    <a16:rowId xmlns:a16="http://schemas.microsoft.com/office/drawing/2014/main" val="2014473679"/>
                  </a:ext>
                </a:extLst>
              </a:tr>
              <a:tr h="427838">
                <a:tc>
                  <a:txBody>
                    <a:bodyPr/>
                    <a:lstStyle/>
                    <a:p>
                      <a:r>
                        <a:rPr lang="en-US" dirty="0"/>
                        <a:t>Five Representatives</a:t>
                      </a:r>
                    </a:p>
                  </a:txBody>
                  <a:tcPr/>
                </a:tc>
                <a:tc>
                  <a:txBody>
                    <a:bodyPr/>
                    <a:lstStyle/>
                    <a:p>
                      <a:pPr algn="ctr"/>
                      <a:r>
                        <a:rPr lang="en-US" dirty="0"/>
                        <a:t>0</a:t>
                      </a:r>
                    </a:p>
                  </a:txBody>
                  <a:tcPr/>
                </a:tc>
                <a:tc>
                  <a:txBody>
                    <a:bodyPr/>
                    <a:lstStyle/>
                    <a:p>
                      <a:pPr algn="ctr"/>
                      <a:r>
                        <a:rPr lang="en-US" dirty="0"/>
                        <a:t>0</a:t>
                      </a:r>
                    </a:p>
                  </a:txBody>
                  <a:tcPr/>
                </a:tc>
                <a:extLst>
                  <a:ext uri="{0D108BD9-81ED-4DB2-BD59-A6C34878D82A}">
                    <a16:rowId xmlns:a16="http://schemas.microsoft.com/office/drawing/2014/main" val="2263739019"/>
                  </a:ext>
                </a:extLst>
              </a:tr>
              <a:tr h="427838">
                <a:tc>
                  <a:txBody>
                    <a:bodyPr/>
                    <a:lstStyle/>
                    <a:p>
                      <a:pPr algn="r"/>
                      <a:r>
                        <a:rPr lang="en-US" dirty="0"/>
                        <a:t>Total </a:t>
                      </a:r>
                    </a:p>
                  </a:txBody>
                  <a:tcPr/>
                </a:tc>
                <a:tc>
                  <a:txBody>
                    <a:bodyPr/>
                    <a:lstStyle/>
                    <a:p>
                      <a:pPr algn="ctr"/>
                      <a:r>
                        <a:rPr lang="en-US" dirty="0"/>
                        <a:t>65</a:t>
                      </a:r>
                    </a:p>
                  </a:txBody>
                  <a:tcPr/>
                </a:tc>
                <a:tc>
                  <a:txBody>
                    <a:bodyPr/>
                    <a:lstStyle/>
                    <a:p>
                      <a:pPr algn="ctr"/>
                      <a:endParaRPr lang="en-US" dirty="0"/>
                    </a:p>
                  </a:txBody>
                  <a:tcPr/>
                </a:tc>
                <a:extLst>
                  <a:ext uri="{0D108BD9-81ED-4DB2-BD59-A6C34878D82A}">
                    <a16:rowId xmlns:a16="http://schemas.microsoft.com/office/drawing/2014/main" val="247307325"/>
                  </a:ext>
                </a:extLst>
              </a:tr>
            </a:tbl>
          </a:graphicData>
        </a:graphic>
      </p:graphicFrame>
    </p:spTree>
    <p:extLst>
      <p:ext uri="{BB962C8B-B14F-4D97-AF65-F5344CB8AC3E}">
        <p14:creationId xmlns:p14="http://schemas.microsoft.com/office/powerpoint/2010/main" val="571248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National Leadership Breakdown</a:t>
            </a:r>
            <a:br>
              <a:rPr lang="en-US" dirty="0">
                <a:solidFill>
                  <a:schemeClr val="tx1"/>
                </a:solidFill>
              </a:rPr>
            </a:br>
            <a:r>
              <a:rPr lang="en-US" dirty="0">
                <a:solidFill>
                  <a:schemeClr val="tx1"/>
                </a:solidFill>
              </a:rPr>
              <a:t>Interest Groups</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9" y="1970490"/>
            <a:ext cx="7973568" cy="1077218"/>
          </a:xfrm>
          <a:prstGeom prst="rect">
            <a:avLst/>
          </a:prstGeom>
          <a:noFill/>
        </p:spPr>
        <p:txBody>
          <a:bodyPr wrap="square" rtlCol="0">
            <a:spAutoFit/>
          </a:bodyPr>
          <a:lstStyle/>
          <a:p>
            <a:r>
              <a:rPr lang="en-US" sz="1600" b="1" dirty="0"/>
              <a:t>Legislative Assembly Representation</a:t>
            </a:r>
          </a:p>
          <a:p>
            <a:endParaRPr lang="en-US" sz="1600" dirty="0"/>
          </a:p>
          <a:p>
            <a:r>
              <a:rPr lang="en-US" sz="1600" dirty="0"/>
              <a:t>Interest Group breakdown of how LA representatives are appointed </a:t>
            </a:r>
          </a:p>
          <a:p>
            <a:r>
              <a:rPr lang="en-US" sz="1600" dirty="0"/>
              <a:t>(per interest group bylaws currently archived with the National Office)</a:t>
            </a:r>
          </a:p>
        </p:txBody>
      </p:sp>
      <p:graphicFrame>
        <p:nvGraphicFramePr>
          <p:cNvPr id="3" name="Table 4">
            <a:extLst>
              <a:ext uri="{FF2B5EF4-FFF2-40B4-BE49-F238E27FC236}">
                <a16:creationId xmlns:a16="http://schemas.microsoft.com/office/drawing/2014/main" id="{2CAC386E-9AB7-760A-0F1F-0636D28B1C50}"/>
              </a:ext>
            </a:extLst>
          </p:cNvPr>
          <p:cNvGraphicFramePr>
            <a:graphicFrameLocks noGrp="1"/>
          </p:cNvGraphicFramePr>
          <p:nvPr/>
        </p:nvGraphicFramePr>
        <p:xfrm>
          <a:off x="895447" y="3165154"/>
          <a:ext cx="6939871" cy="3361077"/>
        </p:xfrm>
        <a:graphic>
          <a:graphicData uri="http://schemas.openxmlformats.org/drawingml/2006/table">
            <a:tbl>
              <a:tblPr firstRow="1" bandRow="1">
                <a:tableStyleId>{5C22544A-7EE6-4342-B048-85BDC9FD1C3A}</a:tableStyleId>
              </a:tblPr>
              <a:tblGrid>
                <a:gridCol w="4161216">
                  <a:extLst>
                    <a:ext uri="{9D8B030D-6E8A-4147-A177-3AD203B41FA5}">
                      <a16:colId xmlns:a16="http://schemas.microsoft.com/office/drawing/2014/main" val="3740895914"/>
                    </a:ext>
                  </a:extLst>
                </a:gridCol>
                <a:gridCol w="1258487">
                  <a:extLst>
                    <a:ext uri="{9D8B030D-6E8A-4147-A177-3AD203B41FA5}">
                      <a16:colId xmlns:a16="http://schemas.microsoft.com/office/drawing/2014/main" val="1968250083"/>
                    </a:ext>
                  </a:extLst>
                </a:gridCol>
                <a:gridCol w="1520168">
                  <a:extLst>
                    <a:ext uri="{9D8B030D-6E8A-4147-A177-3AD203B41FA5}">
                      <a16:colId xmlns:a16="http://schemas.microsoft.com/office/drawing/2014/main" val="4274125686"/>
                    </a:ext>
                  </a:extLst>
                </a:gridCol>
              </a:tblGrid>
              <a:tr h="353073">
                <a:tc>
                  <a:txBody>
                    <a:bodyPr/>
                    <a:lstStyle/>
                    <a:p>
                      <a:r>
                        <a:rPr lang="en-US" dirty="0"/>
                        <a:t>Chair / Immediate Past Chair</a:t>
                      </a:r>
                    </a:p>
                  </a:txBody>
                  <a:tcPr/>
                </a:tc>
                <a:tc>
                  <a:txBody>
                    <a:bodyPr/>
                    <a:lstStyle/>
                    <a:p>
                      <a:pPr algn="ctr"/>
                      <a:r>
                        <a:rPr lang="en-US" dirty="0"/>
                        <a:t>27</a:t>
                      </a:r>
                    </a:p>
                  </a:txBody>
                  <a:tcPr/>
                </a:tc>
                <a:tc>
                  <a:txBody>
                    <a:bodyPr/>
                    <a:lstStyle/>
                    <a:p>
                      <a:pPr algn="ctr"/>
                      <a:r>
                        <a:rPr lang="en-US" dirty="0"/>
                        <a:t>41.5%</a:t>
                      </a:r>
                    </a:p>
                  </a:txBody>
                  <a:tcPr/>
                </a:tc>
                <a:extLst>
                  <a:ext uri="{0D108BD9-81ED-4DB2-BD59-A6C34878D82A}">
                    <a16:rowId xmlns:a16="http://schemas.microsoft.com/office/drawing/2014/main" val="3544155939"/>
                  </a:ext>
                </a:extLst>
              </a:tr>
              <a:tr h="353073">
                <a:tc>
                  <a:txBody>
                    <a:bodyPr/>
                    <a:lstStyle/>
                    <a:p>
                      <a:r>
                        <a:rPr lang="en-US" dirty="0"/>
                        <a:t>Chair / Vice Chair</a:t>
                      </a:r>
                    </a:p>
                  </a:txBody>
                  <a:tcPr/>
                </a:tc>
                <a:tc>
                  <a:txBody>
                    <a:bodyPr/>
                    <a:lstStyle/>
                    <a:p>
                      <a:pPr algn="ctr"/>
                      <a:r>
                        <a:rPr lang="en-US" dirty="0"/>
                        <a:t>8</a:t>
                      </a:r>
                    </a:p>
                  </a:txBody>
                  <a:tcPr/>
                </a:tc>
                <a:tc>
                  <a:txBody>
                    <a:bodyPr/>
                    <a:lstStyle/>
                    <a:p>
                      <a:pPr algn="ctr"/>
                      <a:r>
                        <a:rPr lang="en-US" dirty="0"/>
                        <a:t>12.4%</a:t>
                      </a:r>
                    </a:p>
                  </a:txBody>
                  <a:tcPr/>
                </a:tc>
                <a:extLst>
                  <a:ext uri="{0D108BD9-81ED-4DB2-BD59-A6C34878D82A}">
                    <a16:rowId xmlns:a16="http://schemas.microsoft.com/office/drawing/2014/main" val="3605765795"/>
                  </a:ext>
                </a:extLst>
              </a:tr>
              <a:tr h="617877">
                <a:tc>
                  <a:txBody>
                    <a:bodyPr/>
                    <a:lstStyle/>
                    <a:p>
                      <a:r>
                        <a:rPr lang="en-US" dirty="0"/>
                        <a:t>Elected by Interest Group Membership</a:t>
                      </a:r>
                    </a:p>
                  </a:txBody>
                  <a:tcPr/>
                </a:tc>
                <a:tc>
                  <a:txBody>
                    <a:bodyPr/>
                    <a:lstStyle/>
                    <a:p>
                      <a:pPr algn="ctr"/>
                      <a:r>
                        <a:rPr lang="en-US" dirty="0"/>
                        <a:t>6</a:t>
                      </a:r>
                    </a:p>
                  </a:txBody>
                  <a:tcPr/>
                </a:tc>
                <a:tc>
                  <a:txBody>
                    <a:bodyPr/>
                    <a:lstStyle/>
                    <a:p>
                      <a:pPr algn="ctr"/>
                      <a:r>
                        <a:rPr lang="en-US" dirty="0"/>
                        <a:t>9.3%</a:t>
                      </a:r>
                    </a:p>
                  </a:txBody>
                  <a:tcPr/>
                </a:tc>
                <a:extLst>
                  <a:ext uri="{0D108BD9-81ED-4DB2-BD59-A6C34878D82A}">
                    <a16:rowId xmlns:a16="http://schemas.microsoft.com/office/drawing/2014/main" val="3409015273"/>
                  </a:ext>
                </a:extLst>
              </a:tr>
              <a:tr h="617877">
                <a:tc>
                  <a:txBody>
                    <a:bodyPr/>
                    <a:lstStyle/>
                    <a:p>
                      <a:r>
                        <a:rPr lang="en-US" dirty="0"/>
                        <a:t>Chair / Vice Chair / Immediate Past Chair</a:t>
                      </a:r>
                    </a:p>
                  </a:txBody>
                  <a:tcPr/>
                </a:tc>
                <a:tc>
                  <a:txBody>
                    <a:bodyPr/>
                    <a:lstStyle/>
                    <a:p>
                      <a:pPr algn="ctr"/>
                      <a:r>
                        <a:rPr lang="en-US" dirty="0"/>
                        <a:t>4</a:t>
                      </a:r>
                    </a:p>
                  </a:txBody>
                  <a:tcPr/>
                </a:tc>
                <a:tc>
                  <a:txBody>
                    <a:bodyPr/>
                    <a:lstStyle/>
                    <a:p>
                      <a:pPr algn="ctr"/>
                      <a:r>
                        <a:rPr lang="en-US" dirty="0"/>
                        <a:t>6.1%</a:t>
                      </a:r>
                    </a:p>
                  </a:txBody>
                  <a:tcPr/>
                </a:tc>
                <a:extLst>
                  <a:ext uri="{0D108BD9-81ED-4DB2-BD59-A6C34878D82A}">
                    <a16:rowId xmlns:a16="http://schemas.microsoft.com/office/drawing/2014/main" val="2014473679"/>
                  </a:ext>
                </a:extLst>
              </a:tr>
              <a:tr h="633773">
                <a:tc>
                  <a:txBody>
                    <a:bodyPr/>
                    <a:lstStyle/>
                    <a:p>
                      <a:r>
                        <a:rPr lang="en-US" dirty="0"/>
                        <a:t>Combination Chair/Immediate Past Chair and Elected</a:t>
                      </a:r>
                    </a:p>
                  </a:txBody>
                  <a:tcPr/>
                </a:tc>
                <a:tc>
                  <a:txBody>
                    <a:bodyPr/>
                    <a:lstStyle/>
                    <a:p>
                      <a:pPr algn="ctr"/>
                      <a:r>
                        <a:rPr lang="en-US" dirty="0"/>
                        <a:t>4</a:t>
                      </a:r>
                    </a:p>
                  </a:txBody>
                  <a:tcPr/>
                </a:tc>
                <a:tc>
                  <a:txBody>
                    <a:bodyPr/>
                    <a:lstStyle/>
                    <a:p>
                      <a:pPr algn="ctr"/>
                      <a:r>
                        <a:rPr lang="en-US" dirty="0"/>
                        <a:t>6.1%</a:t>
                      </a:r>
                    </a:p>
                  </a:txBody>
                  <a:tcPr/>
                </a:tc>
                <a:extLst>
                  <a:ext uri="{0D108BD9-81ED-4DB2-BD59-A6C34878D82A}">
                    <a16:rowId xmlns:a16="http://schemas.microsoft.com/office/drawing/2014/main" val="2263739019"/>
                  </a:ext>
                </a:extLst>
              </a:tr>
              <a:tr h="353073">
                <a:tc>
                  <a:txBody>
                    <a:bodyPr/>
                    <a:lstStyle/>
                    <a:p>
                      <a:r>
                        <a:rPr lang="en-US" dirty="0"/>
                        <a:t>Not listed in bylaws</a:t>
                      </a:r>
                    </a:p>
                  </a:txBody>
                  <a:tcPr/>
                </a:tc>
                <a:tc>
                  <a:txBody>
                    <a:bodyPr/>
                    <a:lstStyle/>
                    <a:p>
                      <a:pPr algn="ctr"/>
                      <a:r>
                        <a:rPr lang="en-US" dirty="0"/>
                        <a:t>16</a:t>
                      </a:r>
                    </a:p>
                  </a:txBody>
                  <a:tcPr/>
                </a:tc>
                <a:tc>
                  <a:txBody>
                    <a:bodyPr/>
                    <a:lstStyle/>
                    <a:p>
                      <a:pPr algn="ctr"/>
                      <a:r>
                        <a:rPr lang="en-US" dirty="0"/>
                        <a:t>24.6%</a:t>
                      </a:r>
                    </a:p>
                  </a:txBody>
                  <a:tcPr/>
                </a:tc>
                <a:extLst>
                  <a:ext uri="{0D108BD9-81ED-4DB2-BD59-A6C34878D82A}">
                    <a16:rowId xmlns:a16="http://schemas.microsoft.com/office/drawing/2014/main" val="2447611634"/>
                  </a:ext>
                </a:extLst>
              </a:tr>
              <a:tr h="353073">
                <a:tc>
                  <a:txBody>
                    <a:bodyPr/>
                    <a:lstStyle/>
                    <a:p>
                      <a:pPr algn="r"/>
                      <a:r>
                        <a:rPr lang="en-US" dirty="0"/>
                        <a:t>Total</a:t>
                      </a:r>
                    </a:p>
                  </a:txBody>
                  <a:tcPr/>
                </a:tc>
                <a:tc>
                  <a:txBody>
                    <a:bodyPr/>
                    <a:lstStyle/>
                    <a:p>
                      <a:pPr algn="ctr"/>
                      <a:r>
                        <a:rPr lang="en-US" dirty="0"/>
                        <a:t>65</a:t>
                      </a:r>
                    </a:p>
                  </a:txBody>
                  <a:tcPr/>
                </a:tc>
                <a:tc>
                  <a:txBody>
                    <a:bodyPr/>
                    <a:lstStyle/>
                    <a:p>
                      <a:pPr algn="ctr"/>
                      <a:endParaRPr lang="en-US" dirty="0"/>
                    </a:p>
                  </a:txBody>
                  <a:tcPr/>
                </a:tc>
                <a:extLst>
                  <a:ext uri="{0D108BD9-81ED-4DB2-BD59-A6C34878D82A}">
                    <a16:rowId xmlns:a16="http://schemas.microsoft.com/office/drawing/2014/main" val="4123691612"/>
                  </a:ext>
                </a:extLst>
              </a:tr>
            </a:tbl>
          </a:graphicData>
        </a:graphic>
      </p:graphicFrame>
    </p:spTree>
    <p:extLst>
      <p:ext uri="{BB962C8B-B14F-4D97-AF65-F5344CB8AC3E}">
        <p14:creationId xmlns:p14="http://schemas.microsoft.com/office/powerpoint/2010/main" val="2181263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National Leadership Breakdown</a:t>
            </a:r>
            <a:br>
              <a:rPr lang="en-US" dirty="0">
                <a:solidFill>
                  <a:schemeClr val="tx1"/>
                </a:solidFill>
              </a:rPr>
            </a:br>
            <a:r>
              <a:rPr lang="en-US" dirty="0">
                <a:solidFill>
                  <a:schemeClr val="tx1"/>
                </a:solidFill>
              </a:rPr>
              <a:t>Interest Groups</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9" y="1970490"/>
            <a:ext cx="7973568" cy="2062103"/>
          </a:xfrm>
          <a:prstGeom prst="rect">
            <a:avLst/>
          </a:prstGeom>
          <a:noFill/>
        </p:spPr>
        <p:txBody>
          <a:bodyPr wrap="square" rtlCol="0">
            <a:spAutoFit/>
          </a:bodyPr>
          <a:lstStyle/>
          <a:p>
            <a:r>
              <a:rPr lang="en-US" sz="1600" b="1" dirty="0"/>
              <a:t>Nominating Committee Representation</a:t>
            </a:r>
          </a:p>
          <a:p>
            <a:r>
              <a:rPr lang="en-US" sz="1600" dirty="0"/>
              <a:t>(Tasked with finding candidates for Second Vice President, Legislative Assembly, and Leadership Development Committee to be added to the December election ballot. </a:t>
            </a:r>
          </a:p>
          <a:p>
            <a:endParaRPr lang="en-US" sz="1600" dirty="0"/>
          </a:p>
          <a:p>
            <a:r>
              <a:rPr lang="en-US" sz="1600" dirty="0"/>
              <a:t>Each Interest Group has one representative on the committee. </a:t>
            </a:r>
          </a:p>
          <a:p>
            <a:endParaRPr lang="en-US" sz="1600" dirty="0"/>
          </a:p>
          <a:p>
            <a:r>
              <a:rPr lang="en-US" sz="1600" dirty="0"/>
              <a:t>Interest Group breakdown of how committee representative is appointed. </a:t>
            </a:r>
          </a:p>
          <a:p>
            <a:r>
              <a:rPr lang="en-US" sz="1600" dirty="0"/>
              <a:t>(per interest group bylaws currently archived with the National Office)</a:t>
            </a:r>
          </a:p>
        </p:txBody>
      </p:sp>
      <p:graphicFrame>
        <p:nvGraphicFramePr>
          <p:cNvPr id="3" name="Table 4">
            <a:extLst>
              <a:ext uri="{FF2B5EF4-FFF2-40B4-BE49-F238E27FC236}">
                <a16:creationId xmlns:a16="http://schemas.microsoft.com/office/drawing/2014/main" id="{36AD5607-DEDC-CDEF-56C7-826503849278}"/>
              </a:ext>
            </a:extLst>
          </p:cNvPr>
          <p:cNvGraphicFramePr>
            <a:graphicFrameLocks noGrp="1"/>
          </p:cNvGraphicFramePr>
          <p:nvPr>
            <p:extLst>
              <p:ext uri="{D42A27DB-BD31-4B8C-83A1-F6EECF244321}">
                <p14:modId xmlns:p14="http://schemas.microsoft.com/office/powerpoint/2010/main" val="4107014787"/>
              </p:ext>
            </p:extLst>
          </p:nvPr>
        </p:nvGraphicFramePr>
        <p:xfrm>
          <a:off x="886362" y="4157506"/>
          <a:ext cx="5592487" cy="2468880"/>
        </p:xfrm>
        <a:graphic>
          <a:graphicData uri="http://schemas.openxmlformats.org/drawingml/2006/table">
            <a:tbl>
              <a:tblPr firstRow="1" bandRow="1">
                <a:tableStyleId>{5C22544A-7EE6-4342-B048-85BDC9FD1C3A}</a:tableStyleId>
              </a:tblPr>
              <a:tblGrid>
                <a:gridCol w="2586604">
                  <a:extLst>
                    <a:ext uri="{9D8B030D-6E8A-4147-A177-3AD203B41FA5}">
                      <a16:colId xmlns:a16="http://schemas.microsoft.com/office/drawing/2014/main" val="3740895914"/>
                    </a:ext>
                  </a:extLst>
                </a:gridCol>
                <a:gridCol w="1277752">
                  <a:extLst>
                    <a:ext uri="{9D8B030D-6E8A-4147-A177-3AD203B41FA5}">
                      <a16:colId xmlns:a16="http://schemas.microsoft.com/office/drawing/2014/main" val="1968250083"/>
                    </a:ext>
                  </a:extLst>
                </a:gridCol>
                <a:gridCol w="1728131">
                  <a:extLst>
                    <a:ext uri="{9D8B030D-6E8A-4147-A177-3AD203B41FA5}">
                      <a16:colId xmlns:a16="http://schemas.microsoft.com/office/drawing/2014/main" val="4274125686"/>
                    </a:ext>
                  </a:extLst>
                </a:gridCol>
              </a:tblGrid>
              <a:tr h="350738">
                <a:tc>
                  <a:txBody>
                    <a:bodyPr/>
                    <a:lstStyle/>
                    <a:p>
                      <a:r>
                        <a:rPr lang="en-US" dirty="0"/>
                        <a:t>Immediate Past Chair</a:t>
                      </a:r>
                    </a:p>
                  </a:txBody>
                  <a:tcPr/>
                </a:tc>
                <a:tc>
                  <a:txBody>
                    <a:bodyPr/>
                    <a:lstStyle/>
                    <a:p>
                      <a:pPr algn="ctr"/>
                      <a:r>
                        <a:rPr lang="en-US" dirty="0"/>
                        <a:t>33</a:t>
                      </a:r>
                    </a:p>
                  </a:txBody>
                  <a:tcPr/>
                </a:tc>
                <a:tc>
                  <a:txBody>
                    <a:bodyPr/>
                    <a:lstStyle/>
                    <a:p>
                      <a:pPr algn="ctr"/>
                      <a:r>
                        <a:rPr lang="en-US" dirty="0"/>
                        <a:t>50.8%</a:t>
                      </a:r>
                    </a:p>
                  </a:txBody>
                  <a:tcPr/>
                </a:tc>
                <a:extLst>
                  <a:ext uri="{0D108BD9-81ED-4DB2-BD59-A6C34878D82A}">
                    <a16:rowId xmlns:a16="http://schemas.microsoft.com/office/drawing/2014/main" val="3544155939"/>
                  </a:ext>
                </a:extLst>
              </a:tr>
              <a:tr h="350738">
                <a:tc>
                  <a:txBody>
                    <a:bodyPr/>
                    <a:lstStyle/>
                    <a:p>
                      <a:r>
                        <a:rPr lang="en-US" dirty="0"/>
                        <a:t>Chair</a:t>
                      </a:r>
                    </a:p>
                  </a:txBody>
                  <a:tcPr/>
                </a:tc>
                <a:tc>
                  <a:txBody>
                    <a:bodyPr/>
                    <a:lstStyle/>
                    <a:p>
                      <a:pPr algn="ctr"/>
                      <a:r>
                        <a:rPr lang="en-US" dirty="0"/>
                        <a:t>4</a:t>
                      </a:r>
                    </a:p>
                  </a:txBody>
                  <a:tcPr/>
                </a:tc>
                <a:tc>
                  <a:txBody>
                    <a:bodyPr/>
                    <a:lstStyle/>
                    <a:p>
                      <a:pPr algn="ctr"/>
                      <a:r>
                        <a:rPr lang="en-US" dirty="0"/>
                        <a:t>6.2%</a:t>
                      </a:r>
                    </a:p>
                  </a:txBody>
                  <a:tcPr/>
                </a:tc>
                <a:extLst>
                  <a:ext uri="{0D108BD9-81ED-4DB2-BD59-A6C34878D82A}">
                    <a16:rowId xmlns:a16="http://schemas.microsoft.com/office/drawing/2014/main" val="3605765795"/>
                  </a:ext>
                </a:extLst>
              </a:tr>
              <a:tr h="613792">
                <a:tc>
                  <a:txBody>
                    <a:bodyPr/>
                    <a:lstStyle/>
                    <a:p>
                      <a:r>
                        <a:rPr lang="en-US" dirty="0"/>
                        <a:t>Elected by Interest Group Membership</a:t>
                      </a:r>
                    </a:p>
                  </a:txBody>
                  <a:tcPr/>
                </a:tc>
                <a:tc>
                  <a:txBody>
                    <a:bodyPr/>
                    <a:lstStyle/>
                    <a:p>
                      <a:pPr algn="ctr"/>
                      <a:r>
                        <a:rPr lang="en-US" dirty="0"/>
                        <a:t>3</a:t>
                      </a:r>
                    </a:p>
                  </a:txBody>
                  <a:tcPr/>
                </a:tc>
                <a:tc>
                  <a:txBody>
                    <a:bodyPr/>
                    <a:lstStyle/>
                    <a:p>
                      <a:pPr algn="ctr"/>
                      <a:r>
                        <a:rPr lang="en-US" dirty="0"/>
                        <a:t>4.6%</a:t>
                      </a:r>
                    </a:p>
                  </a:txBody>
                  <a:tcPr/>
                </a:tc>
                <a:extLst>
                  <a:ext uri="{0D108BD9-81ED-4DB2-BD59-A6C34878D82A}">
                    <a16:rowId xmlns:a16="http://schemas.microsoft.com/office/drawing/2014/main" val="3409015273"/>
                  </a:ext>
                </a:extLst>
              </a:tr>
              <a:tr h="350738">
                <a:tc>
                  <a:txBody>
                    <a:bodyPr/>
                    <a:lstStyle/>
                    <a:p>
                      <a:r>
                        <a:rPr lang="en-US" dirty="0"/>
                        <a:t>Vice Chair-Elect</a:t>
                      </a:r>
                    </a:p>
                  </a:txBody>
                  <a:tcPr/>
                </a:tc>
                <a:tc>
                  <a:txBody>
                    <a:bodyPr/>
                    <a:lstStyle/>
                    <a:p>
                      <a:pPr algn="ctr"/>
                      <a:r>
                        <a:rPr lang="en-US" dirty="0"/>
                        <a:t>1</a:t>
                      </a:r>
                    </a:p>
                  </a:txBody>
                  <a:tcPr/>
                </a:tc>
                <a:tc>
                  <a:txBody>
                    <a:bodyPr/>
                    <a:lstStyle/>
                    <a:p>
                      <a:pPr algn="ctr"/>
                      <a:r>
                        <a:rPr lang="en-US" dirty="0"/>
                        <a:t>1.5%</a:t>
                      </a:r>
                    </a:p>
                  </a:txBody>
                  <a:tcPr/>
                </a:tc>
                <a:extLst>
                  <a:ext uri="{0D108BD9-81ED-4DB2-BD59-A6C34878D82A}">
                    <a16:rowId xmlns:a16="http://schemas.microsoft.com/office/drawing/2014/main" val="3142525840"/>
                  </a:ext>
                </a:extLst>
              </a:tr>
              <a:tr h="350738">
                <a:tc>
                  <a:txBody>
                    <a:bodyPr/>
                    <a:lstStyle/>
                    <a:p>
                      <a:r>
                        <a:rPr lang="en-US" dirty="0"/>
                        <a:t>Not listed in bylaws</a:t>
                      </a:r>
                    </a:p>
                  </a:txBody>
                  <a:tcPr/>
                </a:tc>
                <a:tc>
                  <a:txBody>
                    <a:bodyPr/>
                    <a:lstStyle/>
                    <a:p>
                      <a:pPr algn="ctr"/>
                      <a:r>
                        <a:rPr lang="en-US" dirty="0"/>
                        <a:t>24</a:t>
                      </a:r>
                    </a:p>
                  </a:txBody>
                  <a:tcPr/>
                </a:tc>
                <a:tc>
                  <a:txBody>
                    <a:bodyPr/>
                    <a:lstStyle/>
                    <a:p>
                      <a:pPr algn="ctr"/>
                      <a:r>
                        <a:rPr lang="en-US" dirty="0"/>
                        <a:t>36.9%</a:t>
                      </a:r>
                    </a:p>
                  </a:txBody>
                  <a:tcPr/>
                </a:tc>
                <a:extLst>
                  <a:ext uri="{0D108BD9-81ED-4DB2-BD59-A6C34878D82A}">
                    <a16:rowId xmlns:a16="http://schemas.microsoft.com/office/drawing/2014/main" val="2014473679"/>
                  </a:ext>
                </a:extLst>
              </a:tr>
              <a:tr h="350738">
                <a:tc>
                  <a:txBody>
                    <a:bodyPr/>
                    <a:lstStyle/>
                    <a:p>
                      <a:pPr algn="r"/>
                      <a:r>
                        <a:rPr lang="en-US" dirty="0"/>
                        <a:t>Total</a:t>
                      </a:r>
                    </a:p>
                  </a:txBody>
                  <a:tcPr/>
                </a:tc>
                <a:tc>
                  <a:txBody>
                    <a:bodyPr/>
                    <a:lstStyle/>
                    <a:p>
                      <a:pPr algn="ctr"/>
                      <a:r>
                        <a:rPr lang="en-US" dirty="0"/>
                        <a:t>65</a:t>
                      </a:r>
                    </a:p>
                  </a:txBody>
                  <a:tcPr/>
                </a:tc>
                <a:tc>
                  <a:txBody>
                    <a:bodyPr/>
                    <a:lstStyle/>
                    <a:p>
                      <a:pPr algn="ctr"/>
                      <a:endParaRPr lang="en-US" dirty="0"/>
                    </a:p>
                  </a:txBody>
                  <a:tcPr/>
                </a:tc>
                <a:extLst>
                  <a:ext uri="{0D108BD9-81ED-4DB2-BD59-A6C34878D82A}">
                    <a16:rowId xmlns:a16="http://schemas.microsoft.com/office/drawing/2014/main" val="4123691612"/>
                  </a:ext>
                </a:extLst>
              </a:tr>
            </a:tbl>
          </a:graphicData>
        </a:graphic>
      </p:graphicFrame>
    </p:spTree>
    <p:extLst>
      <p:ext uri="{BB962C8B-B14F-4D97-AF65-F5344CB8AC3E}">
        <p14:creationId xmlns:p14="http://schemas.microsoft.com/office/powerpoint/2010/main" val="2249171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National Leadership Breakdown</a:t>
            </a:r>
            <a:br>
              <a:rPr lang="en-US" dirty="0">
                <a:solidFill>
                  <a:schemeClr val="tx1"/>
                </a:solidFill>
              </a:rPr>
            </a:br>
            <a:r>
              <a:rPr lang="en-US" dirty="0">
                <a:solidFill>
                  <a:schemeClr val="tx1"/>
                </a:solidFill>
              </a:rPr>
              <a:t>Interest Groups</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9" y="1970490"/>
            <a:ext cx="7973568" cy="1815882"/>
          </a:xfrm>
          <a:prstGeom prst="rect">
            <a:avLst/>
          </a:prstGeom>
          <a:noFill/>
        </p:spPr>
        <p:txBody>
          <a:bodyPr wrap="square" rtlCol="0">
            <a:spAutoFit/>
          </a:bodyPr>
          <a:lstStyle/>
          <a:p>
            <a:r>
              <a:rPr lang="en-US" sz="1600" b="1" dirty="0"/>
              <a:t>IDEA Council</a:t>
            </a:r>
          </a:p>
          <a:p>
            <a:r>
              <a:rPr lang="en-US" sz="1600" dirty="0"/>
              <a:t>(Standing Committee)</a:t>
            </a:r>
          </a:p>
          <a:p>
            <a:endParaRPr lang="en-US" sz="1600" dirty="0"/>
          </a:p>
          <a:p>
            <a:r>
              <a:rPr lang="en-US" sz="1600" dirty="0"/>
              <a:t>The bylaws allow for one representative from each Caucus on the NCA IDEA Council.</a:t>
            </a:r>
          </a:p>
          <a:p>
            <a:endParaRPr lang="en-US" sz="1600" dirty="0"/>
          </a:p>
          <a:p>
            <a:r>
              <a:rPr lang="en-US" sz="1600" dirty="0"/>
              <a:t>Caucus List:</a:t>
            </a:r>
          </a:p>
          <a:p>
            <a:r>
              <a:rPr lang="en-US" sz="1600" dirty="0"/>
              <a:t> </a:t>
            </a:r>
          </a:p>
        </p:txBody>
      </p:sp>
      <p:graphicFrame>
        <p:nvGraphicFramePr>
          <p:cNvPr id="5" name="Table 4">
            <a:extLst>
              <a:ext uri="{FF2B5EF4-FFF2-40B4-BE49-F238E27FC236}">
                <a16:creationId xmlns:a16="http://schemas.microsoft.com/office/drawing/2014/main" id="{F80282CF-2835-5460-83E3-BCB0703CDE8B}"/>
              </a:ext>
            </a:extLst>
          </p:cNvPr>
          <p:cNvGraphicFramePr>
            <a:graphicFrameLocks noGrp="1"/>
          </p:cNvGraphicFramePr>
          <p:nvPr>
            <p:extLst>
              <p:ext uri="{D42A27DB-BD31-4B8C-83A1-F6EECF244321}">
                <p14:modId xmlns:p14="http://schemas.microsoft.com/office/powerpoint/2010/main" val="315769186"/>
              </p:ext>
            </p:extLst>
          </p:nvPr>
        </p:nvGraphicFramePr>
        <p:xfrm>
          <a:off x="959315" y="3518514"/>
          <a:ext cx="6740525" cy="2351092"/>
        </p:xfrm>
        <a:graphic>
          <a:graphicData uri="http://schemas.openxmlformats.org/drawingml/2006/table">
            <a:tbl>
              <a:tblPr firstRow="1" firstCol="1" bandRow="1">
                <a:tableStyleId>{5C22544A-7EE6-4342-B048-85BDC9FD1C3A}</a:tableStyleId>
              </a:tblPr>
              <a:tblGrid>
                <a:gridCol w="6740525">
                  <a:extLst>
                    <a:ext uri="{9D8B030D-6E8A-4147-A177-3AD203B41FA5}">
                      <a16:colId xmlns:a16="http://schemas.microsoft.com/office/drawing/2014/main" val="3302960360"/>
                    </a:ext>
                  </a:extLst>
                </a:gridCol>
              </a:tblGrid>
              <a:tr h="190500">
                <a:tc>
                  <a:txBody>
                    <a:bodyPr/>
                    <a:lstStyle/>
                    <a:p>
                      <a:pPr marL="0" marR="0">
                        <a:lnSpc>
                          <a:spcPct val="115000"/>
                        </a:lnSpc>
                        <a:spcBef>
                          <a:spcPts val="0"/>
                        </a:spcBef>
                        <a:spcAft>
                          <a:spcPts val="0"/>
                        </a:spcAft>
                      </a:pPr>
                      <a:r>
                        <a:rPr lang="en-US" sz="1600" b="0">
                          <a:solidFill>
                            <a:schemeClr val="tx1"/>
                          </a:solidFill>
                          <a:effectLst/>
                        </a:rPr>
                        <a:t>Asian/Pacific American Caucus</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53863815"/>
                  </a:ext>
                </a:extLst>
              </a:tr>
              <a:tr h="190500">
                <a:tc>
                  <a:txBody>
                    <a:bodyPr/>
                    <a:lstStyle/>
                    <a:p>
                      <a:pPr marL="0" marR="0">
                        <a:lnSpc>
                          <a:spcPct val="115000"/>
                        </a:lnSpc>
                        <a:spcBef>
                          <a:spcPts val="0"/>
                        </a:spcBef>
                        <a:spcAft>
                          <a:spcPts val="0"/>
                        </a:spcAft>
                      </a:pPr>
                      <a:r>
                        <a:rPr lang="en-US" sz="1600" b="0" dirty="0">
                          <a:solidFill>
                            <a:schemeClr val="tx1"/>
                          </a:solidFill>
                          <a:effectLst/>
                        </a:rPr>
                        <a:t>Black Caucus</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594191039"/>
                  </a:ext>
                </a:extLst>
              </a:tr>
              <a:tr h="190500">
                <a:tc>
                  <a:txBody>
                    <a:bodyPr/>
                    <a:lstStyle/>
                    <a:p>
                      <a:pPr marL="0" marR="0">
                        <a:lnSpc>
                          <a:spcPct val="115000"/>
                        </a:lnSpc>
                        <a:spcBef>
                          <a:spcPts val="0"/>
                        </a:spcBef>
                        <a:spcAft>
                          <a:spcPts val="0"/>
                        </a:spcAft>
                      </a:pPr>
                      <a:r>
                        <a:rPr lang="en-US" sz="1600" b="0" dirty="0">
                          <a:solidFill>
                            <a:schemeClr val="tx1"/>
                          </a:solidFill>
                          <a:effectLst/>
                        </a:rPr>
                        <a:t>Caribbean Communication Caucus</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63390395"/>
                  </a:ext>
                </a:extLst>
              </a:tr>
              <a:tr h="190500">
                <a:tc>
                  <a:txBody>
                    <a:bodyPr/>
                    <a:lstStyle/>
                    <a:p>
                      <a:pPr marL="0" marR="0">
                        <a:lnSpc>
                          <a:spcPct val="115000"/>
                        </a:lnSpc>
                        <a:spcBef>
                          <a:spcPts val="0"/>
                        </a:spcBef>
                        <a:spcAft>
                          <a:spcPts val="0"/>
                        </a:spcAft>
                      </a:pPr>
                      <a:r>
                        <a:rPr lang="en-US" sz="1600" b="0" dirty="0">
                          <a:solidFill>
                            <a:schemeClr val="tx1"/>
                          </a:solidFill>
                          <a:effectLst/>
                        </a:rPr>
                        <a:t>Caucus on Lesbian, Gay, Bisexual, Transgender, and Queer Concerns</a:t>
                      </a:r>
                    </a:p>
                  </a:txBody>
                  <a:tcPr marL="68580" marR="68580" marT="0" marB="0" anchor="b">
                    <a:noFill/>
                  </a:tcPr>
                </a:tc>
                <a:extLst>
                  <a:ext uri="{0D108BD9-81ED-4DB2-BD59-A6C34878D82A}">
                    <a16:rowId xmlns:a16="http://schemas.microsoft.com/office/drawing/2014/main" val="2229809512"/>
                  </a:ext>
                </a:extLst>
              </a:tr>
              <a:tr h="190500">
                <a:tc>
                  <a:txBody>
                    <a:bodyPr/>
                    <a:lstStyle/>
                    <a:p>
                      <a:pPr marL="0" marR="0">
                        <a:lnSpc>
                          <a:spcPct val="115000"/>
                        </a:lnSpc>
                        <a:spcBef>
                          <a:spcPts val="0"/>
                        </a:spcBef>
                        <a:spcAft>
                          <a:spcPts val="0"/>
                        </a:spcAft>
                      </a:pPr>
                      <a:r>
                        <a:rPr lang="en-US" sz="1600" b="0" dirty="0">
                          <a:solidFill>
                            <a:schemeClr val="tx1"/>
                          </a:solidFill>
                          <a:effectLst/>
                        </a:rPr>
                        <a:t>Disability Issues Caucus</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178270460"/>
                  </a:ext>
                </a:extLst>
              </a:tr>
              <a:tr h="190500">
                <a:tc>
                  <a:txBody>
                    <a:bodyPr/>
                    <a:lstStyle/>
                    <a:p>
                      <a:pPr marL="0" marR="0">
                        <a:lnSpc>
                          <a:spcPct val="115000"/>
                        </a:lnSpc>
                        <a:spcBef>
                          <a:spcPts val="0"/>
                        </a:spcBef>
                        <a:spcAft>
                          <a:spcPts val="0"/>
                        </a:spcAft>
                      </a:pPr>
                      <a:r>
                        <a:rPr lang="en-US" sz="1600" b="0">
                          <a:solidFill>
                            <a:schemeClr val="tx1"/>
                          </a:solidFill>
                          <a:effectLst/>
                        </a:rPr>
                        <a:t>Indigenous Caucus</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2315360064"/>
                  </a:ext>
                </a:extLst>
              </a:tr>
              <a:tr h="190500">
                <a:tc>
                  <a:txBody>
                    <a:bodyPr/>
                    <a:lstStyle/>
                    <a:p>
                      <a:pPr marL="0" marR="0">
                        <a:lnSpc>
                          <a:spcPct val="115000"/>
                        </a:lnSpc>
                        <a:spcBef>
                          <a:spcPts val="0"/>
                        </a:spcBef>
                        <a:spcAft>
                          <a:spcPts val="0"/>
                        </a:spcAft>
                      </a:pPr>
                      <a:r>
                        <a:rPr lang="en-US" sz="1600" b="0">
                          <a:solidFill>
                            <a:schemeClr val="tx1"/>
                          </a:solidFill>
                          <a:effectLst/>
                        </a:rPr>
                        <a:t>La Raza Caucus</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1047220735"/>
                  </a:ext>
                </a:extLst>
              </a:tr>
              <a:tr h="190500">
                <a:tc>
                  <a:txBody>
                    <a:bodyPr/>
                    <a:lstStyle/>
                    <a:p>
                      <a:pPr marL="0" marR="0">
                        <a:lnSpc>
                          <a:spcPct val="115000"/>
                        </a:lnSpc>
                        <a:spcBef>
                          <a:spcPts val="0"/>
                        </a:spcBef>
                        <a:spcAft>
                          <a:spcPts val="0"/>
                        </a:spcAft>
                      </a:pPr>
                      <a:r>
                        <a:rPr lang="en-US" sz="1600" b="0">
                          <a:solidFill>
                            <a:schemeClr val="tx1"/>
                          </a:solidFill>
                          <a:effectLst/>
                        </a:rPr>
                        <a:t>South West Asian/North African, Middle East Caucus</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noFill/>
                  </a:tcPr>
                </a:tc>
                <a:extLst>
                  <a:ext uri="{0D108BD9-81ED-4DB2-BD59-A6C34878D82A}">
                    <a16:rowId xmlns:a16="http://schemas.microsoft.com/office/drawing/2014/main" val="4145297706"/>
                  </a:ext>
                </a:extLst>
              </a:tr>
              <a:tr h="190500">
                <a:tc>
                  <a:txBody>
                    <a:bodyPr/>
                    <a:lstStyle/>
                    <a:p>
                      <a:pPr marL="0" marR="0">
                        <a:lnSpc>
                          <a:spcPct val="115000"/>
                        </a:lnSpc>
                        <a:spcBef>
                          <a:spcPts val="0"/>
                        </a:spcBef>
                        <a:spcAft>
                          <a:spcPts val="0"/>
                        </a:spcAft>
                      </a:pPr>
                      <a:r>
                        <a:rPr lang="en-US" sz="1600" b="0" dirty="0">
                          <a:solidFill>
                            <a:schemeClr val="tx1"/>
                          </a:solidFill>
                          <a:effectLst/>
                        </a:rPr>
                        <a:t>Women's Caucus</a:t>
                      </a:r>
                    </a:p>
                  </a:txBody>
                  <a:tcPr marL="68580" marR="68580" marT="0" marB="0" anchor="b">
                    <a:noFill/>
                  </a:tcPr>
                </a:tc>
                <a:extLst>
                  <a:ext uri="{0D108BD9-81ED-4DB2-BD59-A6C34878D82A}">
                    <a16:rowId xmlns:a16="http://schemas.microsoft.com/office/drawing/2014/main" val="2819906240"/>
                  </a:ext>
                </a:extLst>
              </a:tr>
            </a:tbl>
          </a:graphicData>
        </a:graphic>
      </p:graphicFrame>
    </p:spTree>
    <p:extLst>
      <p:ext uri="{BB962C8B-B14F-4D97-AF65-F5344CB8AC3E}">
        <p14:creationId xmlns:p14="http://schemas.microsoft.com/office/powerpoint/2010/main" val="2006140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Interest Group Dissolution</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9" y="1657809"/>
            <a:ext cx="7973568" cy="1415772"/>
          </a:xfrm>
          <a:prstGeom prst="rect">
            <a:avLst/>
          </a:prstGeom>
          <a:noFill/>
        </p:spPr>
        <p:txBody>
          <a:bodyPr wrap="square" rtlCol="0">
            <a:spAutoFit/>
          </a:bodyPr>
          <a:lstStyle/>
          <a:p>
            <a:r>
              <a:rPr lang="en-US" dirty="0">
                <a:ea typeface="Calibri" panose="020F0502020204030204" pitchFamily="34" charset="0"/>
                <a:cs typeface="Calibri" panose="020F0502020204030204" pitchFamily="34" charset="0"/>
              </a:rPr>
              <a:t>Per the NCA Bylaws, a</a:t>
            </a:r>
            <a:r>
              <a:rPr lang="en-US" sz="1800" dirty="0">
                <a:effectLst/>
                <a:ea typeface="Calibri" panose="020F0502020204030204" pitchFamily="34" charset="0"/>
                <a:cs typeface="Calibri" panose="020F0502020204030204" pitchFamily="34" charset="0"/>
              </a:rPr>
              <a:t>ny Division or Section failing for two consecutive years to maintain at least 100 members shall be dissolved.</a:t>
            </a:r>
          </a:p>
          <a:p>
            <a:endParaRPr lang="en-US" dirty="0">
              <a:cs typeface="Calibri" panose="020F0502020204030204" pitchFamily="34" charset="0"/>
            </a:endParaRPr>
          </a:p>
          <a:p>
            <a:r>
              <a:rPr lang="en-US" sz="1600" dirty="0">
                <a:cs typeface="Calibri" panose="020F0502020204030204" pitchFamily="34" charset="0"/>
              </a:rPr>
              <a:t>The National Office takes an official Interest Group count each January. Three counts must be taken. </a:t>
            </a:r>
          </a:p>
        </p:txBody>
      </p:sp>
      <p:sp>
        <p:nvSpPr>
          <p:cNvPr id="3" name="Oval 2">
            <a:extLst>
              <a:ext uri="{FF2B5EF4-FFF2-40B4-BE49-F238E27FC236}">
                <a16:creationId xmlns:a16="http://schemas.microsoft.com/office/drawing/2014/main" id="{4946D739-BD43-02CA-FB49-B365605979DF}"/>
              </a:ext>
            </a:extLst>
          </p:cNvPr>
          <p:cNvSpPr/>
          <p:nvPr/>
        </p:nvSpPr>
        <p:spPr>
          <a:xfrm>
            <a:off x="1082180" y="3917659"/>
            <a:ext cx="1023457" cy="10402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Count One</a:t>
            </a:r>
          </a:p>
        </p:txBody>
      </p:sp>
      <p:sp>
        <p:nvSpPr>
          <p:cNvPr id="6" name="Oval 5">
            <a:extLst>
              <a:ext uri="{FF2B5EF4-FFF2-40B4-BE49-F238E27FC236}">
                <a16:creationId xmlns:a16="http://schemas.microsoft.com/office/drawing/2014/main" id="{B3047950-923B-BBD7-B12D-6C0F32B05194}"/>
              </a:ext>
            </a:extLst>
          </p:cNvPr>
          <p:cNvSpPr/>
          <p:nvPr/>
        </p:nvSpPr>
        <p:spPr>
          <a:xfrm>
            <a:off x="4278224" y="3917659"/>
            <a:ext cx="1023457" cy="10402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Count Two</a:t>
            </a:r>
          </a:p>
        </p:txBody>
      </p:sp>
      <p:sp>
        <p:nvSpPr>
          <p:cNvPr id="8" name="Oval 7">
            <a:extLst>
              <a:ext uri="{FF2B5EF4-FFF2-40B4-BE49-F238E27FC236}">
                <a16:creationId xmlns:a16="http://schemas.microsoft.com/office/drawing/2014/main" id="{9281E4B2-F35E-9ED0-B5C2-5580F11D8459}"/>
              </a:ext>
            </a:extLst>
          </p:cNvPr>
          <p:cNvSpPr/>
          <p:nvPr/>
        </p:nvSpPr>
        <p:spPr>
          <a:xfrm>
            <a:off x="7474268" y="3917659"/>
            <a:ext cx="1023457" cy="10402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Count Three</a:t>
            </a:r>
          </a:p>
        </p:txBody>
      </p:sp>
      <p:sp>
        <p:nvSpPr>
          <p:cNvPr id="9" name="Arrow: Right 8">
            <a:extLst>
              <a:ext uri="{FF2B5EF4-FFF2-40B4-BE49-F238E27FC236}">
                <a16:creationId xmlns:a16="http://schemas.microsoft.com/office/drawing/2014/main" id="{4C43E46C-C9DD-E439-48B2-9B8A8DAEF6D1}"/>
              </a:ext>
            </a:extLst>
          </p:cNvPr>
          <p:cNvSpPr/>
          <p:nvPr/>
        </p:nvSpPr>
        <p:spPr>
          <a:xfrm>
            <a:off x="2290113" y="4072855"/>
            <a:ext cx="1803634" cy="7298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Year One</a:t>
            </a:r>
          </a:p>
        </p:txBody>
      </p:sp>
      <p:sp>
        <p:nvSpPr>
          <p:cNvPr id="10" name="Arrow: Right 9">
            <a:extLst>
              <a:ext uri="{FF2B5EF4-FFF2-40B4-BE49-F238E27FC236}">
                <a16:creationId xmlns:a16="http://schemas.microsoft.com/office/drawing/2014/main" id="{4823956A-A551-7207-EC7C-69E01DF15ACD}"/>
              </a:ext>
            </a:extLst>
          </p:cNvPr>
          <p:cNvSpPr/>
          <p:nvPr/>
        </p:nvSpPr>
        <p:spPr>
          <a:xfrm>
            <a:off x="5486158" y="4072855"/>
            <a:ext cx="1803634" cy="7298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Year Two</a:t>
            </a:r>
          </a:p>
        </p:txBody>
      </p:sp>
      <p:sp>
        <p:nvSpPr>
          <p:cNvPr id="11" name="TextBox 10">
            <a:extLst>
              <a:ext uri="{FF2B5EF4-FFF2-40B4-BE49-F238E27FC236}">
                <a16:creationId xmlns:a16="http://schemas.microsoft.com/office/drawing/2014/main" id="{E9FBBD2C-EBB4-D5A3-3645-232A75A643DA}"/>
              </a:ext>
            </a:extLst>
          </p:cNvPr>
          <p:cNvSpPr txBox="1"/>
          <p:nvPr/>
        </p:nvSpPr>
        <p:spPr>
          <a:xfrm>
            <a:off x="1082180" y="3511175"/>
            <a:ext cx="1023457" cy="369332"/>
          </a:xfrm>
          <a:prstGeom prst="rect">
            <a:avLst/>
          </a:prstGeom>
          <a:noFill/>
        </p:spPr>
        <p:txBody>
          <a:bodyPr wrap="square" rtlCol="0">
            <a:spAutoFit/>
          </a:bodyPr>
          <a:lstStyle/>
          <a:p>
            <a:r>
              <a:rPr lang="en-US" dirty="0"/>
              <a:t>January</a:t>
            </a:r>
          </a:p>
        </p:txBody>
      </p:sp>
      <p:sp>
        <p:nvSpPr>
          <p:cNvPr id="12" name="TextBox 11">
            <a:extLst>
              <a:ext uri="{FF2B5EF4-FFF2-40B4-BE49-F238E27FC236}">
                <a16:creationId xmlns:a16="http://schemas.microsoft.com/office/drawing/2014/main" id="{AE84561D-ED83-21D6-94B5-EF388657E185}"/>
              </a:ext>
            </a:extLst>
          </p:cNvPr>
          <p:cNvSpPr txBox="1"/>
          <p:nvPr/>
        </p:nvSpPr>
        <p:spPr>
          <a:xfrm>
            <a:off x="4278223" y="3511175"/>
            <a:ext cx="1023457" cy="369332"/>
          </a:xfrm>
          <a:prstGeom prst="rect">
            <a:avLst/>
          </a:prstGeom>
          <a:noFill/>
        </p:spPr>
        <p:txBody>
          <a:bodyPr wrap="square" rtlCol="0">
            <a:spAutoFit/>
          </a:bodyPr>
          <a:lstStyle/>
          <a:p>
            <a:r>
              <a:rPr lang="en-US" dirty="0"/>
              <a:t>January</a:t>
            </a:r>
          </a:p>
        </p:txBody>
      </p:sp>
      <p:sp>
        <p:nvSpPr>
          <p:cNvPr id="13" name="TextBox 12">
            <a:extLst>
              <a:ext uri="{FF2B5EF4-FFF2-40B4-BE49-F238E27FC236}">
                <a16:creationId xmlns:a16="http://schemas.microsoft.com/office/drawing/2014/main" id="{C391F7C1-3A63-8EB4-8FF9-B766A8FF67B7}"/>
              </a:ext>
            </a:extLst>
          </p:cNvPr>
          <p:cNvSpPr txBox="1"/>
          <p:nvPr/>
        </p:nvSpPr>
        <p:spPr>
          <a:xfrm>
            <a:off x="7474266" y="3548327"/>
            <a:ext cx="1023457" cy="369332"/>
          </a:xfrm>
          <a:prstGeom prst="rect">
            <a:avLst/>
          </a:prstGeom>
          <a:noFill/>
        </p:spPr>
        <p:txBody>
          <a:bodyPr wrap="square" rtlCol="0">
            <a:spAutoFit/>
          </a:bodyPr>
          <a:lstStyle/>
          <a:p>
            <a:r>
              <a:rPr lang="en-US" dirty="0"/>
              <a:t>January</a:t>
            </a:r>
          </a:p>
        </p:txBody>
      </p:sp>
      <p:sp>
        <p:nvSpPr>
          <p:cNvPr id="14" name="TextBox 13">
            <a:extLst>
              <a:ext uri="{FF2B5EF4-FFF2-40B4-BE49-F238E27FC236}">
                <a16:creationId xmlns:a16="http://schemas.microsoft.com/office/drawing/2014/main" id="{2F510AFC-7A4B-2123-55E9-EED10A9BC69A}"/>
              </a:ext>
            </a:extLst>
          </p:cNvPr>
          <p:cNvSpPr txBox="1"/>
          <p:nvPr/>
        </p:nvSpPr>
        <p:spPr>
          <a:xfrm>
            <a:off x="1082180" y="5016018"/>
            <a:ext cx="1023457" cy="646331"/>
          </a:xfrm>
          <a:prstGeom prst="rect">
            <a:avLst/>
          </a:prstGeom>
          <a:noFill/>
        </p:spPr>
        <p:txBody>
          <a:bodyPr wrap="square" rtlCol="0">
            <a:spAutoFit/>
          </a:bodyPr>
          <a:lstStyle/>
          <a:p>
            <a:pPr algn="ctr"/>
            <a:r>
              <a:rPr lang="en-US" dirty="0"/>
              <a:t>First Notice</a:t>
            </a:r>
          </a:p>
        </p:txBody>
      </p:sp>
      <p:sp>
        <p:nvSpPr>
          <p:cNvPr id="15" name="TextBox 14">
            <a:extLst>
              <a:ext uri="{FF2B5EF4-FFF2-40B4-BE49-F238E27FC236}">
                <a16:creationId xmlns:a16="http://schemas.microsoft.com/office/drawing/2014/main" id="{684FC219-12FD-D254-79EE-13A2FC5A6EF4}"/>
              </a:ext>
            </a:extLst>
          </p:cNvPr>
          <p:cNvSpPr txBox="1"/>
          <p:nvPr/>
        </p:nvSpPr>
        <p:spPr>
          <a:xfrm>
            <a:off x="4278223" y="5016018"/>
            <a:ext cx="1023457" cy="646331"/>
          </a:xfrm>
          <a:prstGeom prst="rect">
            <a:avLst/>
          </a:prstGeom>
          <a:noFill/>
        </p:spPr>
        <p:txBody>
          <a:bodyPr wrap="square" rtlCol="0">
            <a:spAutoFit/>
          </a:bodyPr>
          <a:lstStyle/>
          <a:p>
            <a:pPr algn="ctr"/>
            <a:r>
              <a:rPr lang="en-US" dirty="0"/>
              <a:t>Second Notice</a:t>
            </a:r>
          </a:p>
        </p:txBody>
      </p:sp>
      <p:sp>
        <p:nvSpPr>
          <p:cNvPr id="16" name="TextBox 15">
            <a:extLst>
              <a:ext uri="{FF2B5EF4-FFF2-40B4-BE49-F238E27FC236}">
                <a16:creationId xmlns:a16="http://schemas.microsoft.com/office/drawing/2014/main" id="{A551B423-F786-2709-DFB7-B01759E154D1}"/>
              </a:ext>
            </a:extLst>
          </p:cNvPr>
          <p:cNvSpPr txBox="1"/>
          <p:nvPr/>
        </p:nvSpPr>
        <p:spPr>
          <a:xfrm>
            <a:off x="7334758" y="5016018"/>
            <a:ext cx="1302472" cy="369332"/>
          </a:xfrm>
          <a:prstGeom prst="rect">
            <a:avLst/>
          </a:prstGeom>
          <a:noFill/>
        </p:spPr>
        <p:txBody>
          <a:bodyPr wrap="square" rtlCol="0">
            <a:spAutoFit/>
          </a:bodyPr>
          <a:lstStyle/>
          <a:p>
            <a:pPr algn="ctr"/>
            <a:r>
              <a:rPr lang="en-US" dirty="0"/>
              <a:t>Dissolution</a:t>
            </a:r>
          </a:p>
        </p:txBody>
      </p:sp>
      <p:sp>
        <p:nvSpPr>
          <p:cNvPr id="17" name="TextBox 16">
            <a:extLst>
              <a:ext uri="{FF2B5EF4-FFF2-40B4-BE49-F238E27FC236}">
                <a16:creationId xmlns:a16="http://schemas.microsoft.com/office/drawing/2014/main" id="{A2844F24-4948-A8B5-97B7-99A94402FDA0}"/>
              </a:ext>
            </a:extLst>
          </p:cNvPr>
          <p:cNvSpPr txBox="1"/>
          <p:nvPr/>
        </p:nvSpPr>
        <p:spPr>
          <a:xfrm>
            <a:off x="803169" y="5872620"/>
            <a:ext cx="7973568" cy="369332"/>
          </a:xfrm>
          <a:prstGeom prst="rect">
            <a:avLst/>
          </a:prstGeom>
          <a:noFill/>
        </p:spPr>
        <p:txBody>
          <a:bodyPr wrap="square" rtlCol="0">
            <a:spAutoFit/>
          </a:bodyPr>
          <a:lstStyle/>
          <a:p>
            <a:r>
              <a:rPr lang="en-US" sz="1800" b="1" i="1" dirty="0">
                <a:effectLst/>
                <a:ea typeface="Calibri" panose="020F0502020204030204" pitchFamily="34" charset="0"/>
              </a:rPr>
              <a:t>Only the Legislative Assembly can dissolve a Caucus. </a:t>
            </a:r>
          </a:p>
        </p:txBody>
      </p:sp>
    </p:spTree>
    <p:extLst>
      <p:ext uri="{BB962C8B-B14F-4D97-AF65-F5344CB8AC3E}">
        <p14:creationId xmlns:p14="http://schemas.microsoft.com/office/powerpoint/2010/main" val="3140234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Interest Group Budget Information  </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8" y="1394472"/>
            <a:ext cx="8470833" cy="4801314"/>
          </a:xfrm>
          <a:prstGeom prst="rect">
            <a:avLst/>
          </a:prstGeom>
          <a:noFill/>
        </p:spPr>
        <p:txBody>
          <a:bodyPr wrap="square" rtlCol="0">
            <a:spAutoFit/>
          </a:bodyPr>
          <a:lstStyle/>
          <a:p>
            <a:r>
              <a:rPr lang="en-US" sz="1800" dirty="0">
                <a:effectLst/>
                <a:ea typeface="Calibri" panose="020F0502020204030204" pitchFamily="34" charset="0"/>
              </a:rPr>
              <a:t>Each Interest Group is provided funds as part of NCA’s annual operating budget. At the beginning of the calendar year, new budget allocations are applied depending upon the available pool of funds. </a:t>
            </a:r>
          </a:p>
          <a:p>
            <a:endParaRPr lang="en-US" dirty="0">
              <a:ea typeface="Calibri" panose="020F0502020204030204" pitchFamily="34" charset="0"/>
            </a:endParaRPr>
          </a:p>
          <a:p>
            <a:r>
              <a:rPr lang="en-US" sz="1800" dirty="0">
                <a:effectLst/>
                <a:ea typeface="Calibri" panose="020F0502020204030204" pitchFamily="34" charset="0"/>
              </a:rPr>
              <a:t>Divisions and Sections are provided funds based on their relative membership size during the first week in January each year. Caucuses are given an equal amount dependent on available funds. </a:t>
            </a:r>
          </a:p>
          <a:p>
            <a:endParaRPr lang="en-US" dirty="0">
              <a:ea typeface="Calibri" panose="020F0502020204030204" pitchFamily="34" charset="0"/>
            </a:endParaRPr>
          </a:p>
          <a:p>
            <a:r>
              <a:rPr lang="en-US" sz="1800" dirty="0">
                <a:effectLst/>
                <a:ea typeface="Calibri" panose="020F0502020204030204" pitchFamily="34" charset="0"/>
              </a:rPr>
              <a:t>Breakdown:</a:t>
            </a:r>
          </a:p>
          <a:p>
            <a:r>
              <a:rPr lang="en-US" dirty="0">
                <a:ea typeface="Calibri" panose="020F0502020204030204" pitchFamily="34" charset="0"/>
              </a:rPr>
              <a:t>Total approved budget by the Legislative Assembly for Interest Groups = $50,720</a:t>
            </a:r>
          </a:p>
          <a:p>
            <a:endParaRPr lang="en-US" sz="1800" dirty="0">
              <a:effectLst/>
              <a:ea typeface="Calibri" panose="020F0502020204030204" pitchFamily="34" charset="0"/>
            </a:endParaRPr>
          </a:p>
          <a:p>
            <a:r>
              <a:rPr lang="en-US" dirty="0">
                <a:ea typeface="Calibri" panose="020F0502020204030204" pitchFamily="34" charset="0"/>
              </a:rPr>
              <a:t>Amount for each Caucus = $1,350</a:t>
            </a:r>
          </a:p>
          <a:p>
            <a:r>
              <a:rPr lang="en-US" sz="1800" dirty="0">
                <a:effectLst/>
                <a:ea typeface="Calibri" panose="020F0502020204030204" pitchFamily="34" charset="0"/>
              </a:rPr>
              <a:t>Maximum a</a:t>
            </a:r>
            <a:r>
              <a:rPr lang="en-US" dirty="0">
                <a:ea typeface="Calibri" panose="020F0502020204030204" pitchFamily="34" charset="0"/>
              </a:rPr>
              <a:t>mount for each Division/Section = $1,350</a:t>
            </a:r>
          </a:p>
          <a:p>
            <a:r>
              <a:rPr lang="en-US" sz="1800" dirty="0">
                <a:effectLst/>
                <a:ea typeface="Calibri" panose="020F0502020204030204" pitchFamily="34" charset="0"/>
              </a:rPr>
              <a:t>Minimum amount for each Division/Section = $500</a:t>
            </a:r>
          </a:p>
          <a:p>
            <a:endParaRPr lang="en-US" dirty="0"/>
          </a:p>
          <a:p>
            <a:r>
              <a:rPr lang="en-US" sz="1800" dirty="0">
                <a:effectLst/>
                <a:ea typeface="Calibri" panose="020F0502020204030204" pitchFamily="34" charset="0"/>
              </a:rPr>
              <a:t>The 2023 budget for each interest group is found on page 19 of the Interest Group Manual. </a:t>
            </a:r>
            <a:endParaRPr lang="en-US" dirty="0"/>
          </a:p>
        </p:txBody>
      </p:sp>
    </p:spTree>
    <p:extLst>
      <p:ext uri="{BB962C8B-B14F-4D97-AF65-F5344CB8AC3E}">
        <p14:creationId xmlns:p14="http://schemas.microsoft.com/office/powerpoint/2010/main" val="2932148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Interest Group Budget Information  </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9" y="1394472"/>
            <a:ext cx="7973568" cy="4339650"/>
          </a:xfrm>
          <a:prstGeom prst="rect">
            <a:avLst/>
          </a:prstGeom>
          <a:noFill/>
        </p:spPr>
        <p:txBody>
          <a:bodyPr wrap="square" rtlCol="0">
            <a:spAutoFit/>
          </a:bodyPr>
          <a:lstStyle/>
          <a:p>
            <a:r>
              <a:rPr lang="en-US" sz="2000" dirty="0">
                <a:cs typeface="Calibri" panose="020F0502020204030204" pitchFamily="34" charset="0"/>
              </a:rPr>
              <a:t>Budgets do NOT roll over into the next year. (Use it or lose it)</a:t>
            </a:r>
          </a:p>
          <a:p>
            <a:endParaRPr lang="en-US" sz="2000" dirty="0">
              <a:cs typeface="Calibri" panose="020F0502020204030204" pitchFamily="34" charset="0"/>
            </a:endParaRPr>
          </a:p>
          <a:p>
            <a:r>
              <a:rPr lang="en-US" sz="2000" dirty="0">
                <a:cs typeface="Calibri" panose="020F0502020204030204" pitchFamily="34" charset="0"/>
              </a:rPr>
              <a:t>Common budget expenditures:</a:t>
            </a:r>
          </a:p>
          <a:p>
            <a:pPr marL="285750" indent="-285750">
              <a:buFont typeface="Wingdings" panose="05000000000000000000" pitchFamily="2" charset="2"/>
              <a:buChar char="Ø"/>
            </a:pPr>
            <a:r>
              <a:rPr lang="en-US" sz="2000" dirty="0">
                <a:cs typeface="Calibri" panose="020F0502020204030204" pitchFamily="34" charset="0"/>
              </a:rPr>
              <a:t>Award plaques ($50 each)</a:t>
            </a:r>
          </a:p>
          <a:p>
            <a:pPr marL="285750" indent="-285750">
              <a:buFont typeface="Wingdings" panose="05000000000000000000" pitchFamily="2" charset="2"/>
              <a:buChar char="Ø"/>
            </a:pPr>
            <a:r>
              <a:rPr lang="en-US" sz="2000" dirty="0">
                <a:cs typeface="Calibri" panose="020F0502020204030204" pitchFamily="34" charset="0"/>
              </a:rPr>
              <a:t>Award Checks (Any check over $600 requires the recipient fill out a W-9 form)</a:t>
            </a:r>
          </a:p>
          <a:p>
            <a:pPr marL="285750" indent="-285750">
              <a:buFont typeface="Wingdings" panose="05000000000000000000" pitchFamily="2" charset="2"/>
              <a:buChar char="Ø"/>
            </a:pPr>
            <a:r>
              <a:rPr lang="en-US" sz="2000" dirty="0">
                <a:cs typeface="Calibri" panose="020F0502020204030204" pitchFamily="34" charset="0"/>
              </a:rPr>
              <a:t>Meeting supplies</a:t>
            </a:r>
          </a:p>
          <a:p>
            <a:pPr marL="285750" indent="-285750">
              <a:buFont typeface="Wingdings" panose="05000000000000000000" pitchFamily="2" charset="2"/>
              <a:buChar char="Ø"/>
            </a:pPr>
            <a:r>
              <a:rPr lang="en-US" sz="2000" dirty="0">
                <a:cs typeface="Calibri" panose="020F0502020204030204" pitchFamily="34" charset="0"/>
              </a:rPr>
              <a:t>Food and beverage at convention business meeting</a:t>
            </a:r>
          </a:p>
          <a:p>
            <a:endParaRPr lang="en-US" sz="2000" dirty="0">
              <a:cs typeface="Calibri" panose="020F0502020204030204" pitchFamily="34" charset="0"/>
            </a:endParaRPr>
          </a:p>
          <a:p>
            <a:r>
              <a:rPr lang="en-US" sz="2000" dirty="0">
                <a:cs typeface="Calibri" panose="020F0502020204030204" pitchFamily="34" charset="0"/>
              </a:rPr>
              <a:t>Interest Groups may NOT use its budget for: </a:t>
            </a:r>
          </a:p>
          <a:p>
            <a:pPr marL="285750" indent="-285750">
              <a:buFont typeface="Wingdings" panose="05000000000000000000" pitchFamily="2" charset="2"/>
              <a:buChar char="Ø"/>
            </a:pPr>
            <a:r>
              <a:rPr lang="en-US" sz="2000" dirty="0">
                <a:cs typeface="Calibri" panose="020F0502020204030204" pitchFamily="34" charset="0"/>
              </a:rPr>
              <a:t>NCA Membership</a:t>
            </a:r>
          </a:p>
          <a:p>
            <a:pPr marL="285750" indent="-285750">
              <a:buFont typeface="Wingdings" panose="05000000000000000000" pitchFamily="2" charset="2"/>
              <a:buChar char="Ø"/>
            </a:pPr>
            <a:r>
              <a:rPr lang="en-US" sz="2000" dirty="0">
                <a:cs typeface="Calibri" panose="020F0502020204030204" pitchFamily="34" charset="0"/>
              </a:rPr>
              <a:t>NCA Convention Registration</a:t>
            </a:r>
          </a:p>
          <a:p>
            <a:endParaRPr lang="en-US" dirty="0">
              <a:latin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1104161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Interest Group Activity</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9" y="1394472"/>
            <a:ext cx="7973568" cy="3970318"/>
          </a:xfrm>
          <a:prstGeom prst="rect">
            <a:avLst/>
          </a:prstGeom>
          <a:noFill/>
        </p:spPr>
        <p:txBody>
          <a:bodyPr wrap="square" rtlCol="0">
            <a:spAutoFit/>
          </a:bodyPr>
          <a:lstStyle/>
          <a:p>
            <a:r>
              <a:rPr lang="en-US" dirty="0">
                <a:cs typeface="Calibri" panose="020F0502020204030204" pitchFamily="34" charset="0"/>
              </a:rPr>
              <a:t>Interest Groups are subgroups of NCA with no independent, legal, or financial standing, and are therefore subject to the authority of NCA’s governing bodies (LA and EC). </a:t>
            </a:r>
          </a:p>
          <a:p>
            <a:endParaRPr lang="en-US" dirty="0">
              <a:ea typeface="Calibri" panose="020F0502020204030204" pitchFamily="34" charset="0"/>
              <a:cs typeface="Calibri" panose="020F0502020204030204" pitchFamily="34" charset="0"/>
            </a:endParaRPr>
          </a:p>
          <a:p>
            <a:r>
              <a:rPr lang="en-US" dirty="0">
                <a:ea typeface="Calibri" panose="020F0502020204030204" pitchFamily="34" charset="0"/>
                <a:cs typeface="Calibri" panose="020F0502020204030204" pitchFamily="34" charset="0"/>
              </a:rPr>
              <a:t>Interest Groups may not make any independent, legal, or financial commitments or speak publicly on behalf of NCA. This is important to ensure NCA maintains its 501(c)3 nonprofit status and is protected from other legal and financial liability. </a:t>
            </a:r>
          </a:p>
          <a:p>
            <a:endParaRPr lang="en-US" dirty="0">
              <a:ea typeface="Calibri" panose="020F0502020204030204" pitchFamily="34" charset="0"/>
              <a:cs typeface="Calibri" panose="020F0502020204030204" pitchFamily="34" charset="0"/>
            </a:endParaRPr>
          </a:p>
          <a:p>
            <a:r>
              <a:rPr lang="en-US" dirty="0">
                <a:ea typeface="Calibri" panose="020F0502020204030204" pitchFamily="34" charset="0"/>
                <a:cs typeface="Calibri" panose="020F0502020204030204" pitchFamily="34" charset="0"/>
              </a:rPr>
              <a:t>All Interest Group officers must, at the time of their election and for the entirety of their term, be members of NCA and the relevant Interest Group. </a:t>
            </a:r>
          </a:p>
          <a:p>
            <a:endParaRPr lang="en-US" sz="18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428371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Interest Group Activity</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9" y="1394472"/>
            <a:ext cx="7973568" cy="5078313"/>
          </a:xfrm>
          <a:prstGeom prst="rect">
            <a:avLst/>
          </a:prstGeom>
          <a:noFill/>
        </p:spPr>
        <p:txBody>
          <a:bodyPr wrap="square" rtlCol="0">
            <a:spAutoFit/>
          </a:bodyPr>
          <a:lstStyle/>
          <a:p>
            <a:r>
              <a:rPr lang="en-US" b="1" dirty="0">
                <a:cs typeface="Calibri" panose="020F0502020204030204" pitchFamily="34" charset="0"/>
              </a:rPr>
              <a:t>Affiliating</a:t>
            </a:r>
          </a:p>
          <a:p>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Interest Groups may not independently affiliate with other organizations. </a:t>
            </a:r>
          </a:p>
          <a:p>
            <a:endParaRPr lang="en-US"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Releasing Public Statements</a:t>
            </a:r>
          </a:p>
          <a:p>
            <a:r>
              <a:rPr lang="en-US" sz="1800" dirty="0">
                <a:effectLst/>
                <a:latin typeface="Calibri" panose="020F0502020204030204" pitchFamily="34" charset="0"/>
                <a:ea typeface="Calibri" panose="020F0502020204030204" pitchFamily="34" charset="0"/>
              </a:rPr>
              <a:t>Interest Groups may not independently make public statements. If an Interest Group would like to ask NCA to consider making a public statement on an issue, the standard resolutions process should be followed.</a:t>
            </a:r>
            <a:endParaRPr lang="en-US"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endParaRPr lang="en-US" dirty="0">
              <a:cs typeface="Calibri" panose="020F0502020204030204" pitchFamily="34" charset="0"/>
            </a:endParaRPr>
          </a:p>
          <a:p>
            <a:r>
              <a:rPr lang="en-US" b="1" dirty="0">
                <a:cs typeface="Calibri" panose="020F0502020204030204" pitchFamily="34" charset="0"/>
              </a:rPr>
              <a:t>Contracting</a:t>
            </a:r>
          </a:p>
          <a:p>
            <a:r>
              <a:rPr lang="en-US" sz="1800" dirty="0">
                <a:effectLst/>
                <a:latin typeface="Calibri" panose="020F0502020204030204" pitchFamily="34" charset="0"/>
                <a:ea typeface="Calibri" panose="020F0502020204030204" pitchFamily="34" charset="0"/>
              </a:rPr>
              <a:t>Members of Interest Groups are not authorized signers of contracts on behalf of NCA.</a:t>
            </a:r>
          </a:p>
          <a:p>
            <a:endParaRPr lang="en-US" dirty="0">
              <a:cs typeface="Calibri" panose="020F0502020204030204" pitchFamily="34" charset="0"/>
            </a:endParaRPr>
          </a:p>
          <a:p>
            <a:r>
              <a:rPr lang="en-US" b="1" dirty="0">
                <a:cs typeface="Calibri" panose="020F0502020204030204" pitchFamily="34" charset="0"/>
              </a:rPr>
              <a:t>Fundraising</a:t>
            </a:r>
          </a:p>
          <a:p>
            <a:r>
              <a:rPr lang="en-US" sz="1800" dirty="0">
                <a:effectLst/>
                <a:latin typeface="Calibri" panose="020F0502020204030204" pitchFamily="34" charset="0"/>
                <a:ea typeface="Calibri" panose="020F0502020204030204" pitchFamily="34" charset="0"/>
                <a:cs typeface="Calibri" panose="020F0502020204030204" pitchFamily="34" charset="0"/>
              </a:rPr>
              <a:t>NCA Executive Director, Dr. Shari Miles-Cohen, has suspended the approval of all interest group fundraising until NCA has re-registered in all 50 states. </a:t>
            </a:r>
          </a:p>
          <a:p>
            <a:r>
              <a:rPr lang="en-US" dirty="0">
                <a:latin typeface="Calibri" panose="020F0502020204030204" pitchFamily="34" charset="0"/>
                <a:ea typeface="Calibri" panose="020F0502020204030204" pitchFamily="34" charset="0"/>
                <a:cs typeface="Calibri" panose="020F0502020204030204" pitchFamily="34" charset="0"/>
              </a:rPr>
              <a:t>(This process will hopefully be completed in time for the November convention)</a:t>
            </a:r>
          </a:p>
          <a:p>
            <a:endParaRPr lang="en-US" sz="18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1436279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2109216" y="2551837"/>
            <a:ext cx="7973568" cy="1754326"/>
          </a:xfrm>
          <a:prstGeom prst="rect">
            <a:avLst/>
          </a:prstGeom>
          <a:noFill/>
        </p:spPr>
        <p:txBody>
          <a:bodyPr wrap="square" rtlCol="0">
            <a:spAutoFit/>
          </a:bodyPr>
          <a:lstStyle/>
          <a:p>
            <a:pPr algn="ctr"/>
            <a:r>
              <a:rPr lang="en-US" sz="7200" b="1" dirty="0">
                <a:cs typeface="Calibri" panose="020F0502020204030204" pitchFamily="34" charset="0"/>
              </a:rPr>
              <a:t>Questions? </a:t>
            </a:r>
            <a:endParaRPr lang="en-US" sz="7200" dirty="0">
              <a:ea typeface="Calibri" panose="020F0502020204030204" pitchFamily="34" charset="0"/>
              <a:cs typeface="Calibri" panose="020F0502020204030204" pitchFamily="34" charset="0"/>
            </a:endParaRPr>
          </a:p>
          <a:p>
            <a:endParaRPr lang="en-US" sz="18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1927198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268185"/>
          </a:xfrm>
        </p:spPr>
        <p:txBody>
          <a:bodyPr/>
          <a:lstStyle/>
          <a:p>
            <a:r>
              <a:rPr lang="en-US" dirty="0">
                <a:solidFill>
                  <a:schemeClr val="tx1"/>
                </a:solidFill>
              </a:rPr>
              <a:t>Welcome and </a:t>
            </a:r>
            <a:r>
              <a:rPr lang="en-US" u="sng" dirty="0">
                <a:solidFill>
                  <a:schemeClr val="tx1"/>
                </a:solidFill>
              </a:rPr>
              <a:t>Thank You</a:t>
            </a:r>
            <a:r>
              <a:rPr lang="en-US" dirty="0">
                <a:solidFill>
                  <a:schemeClr val="tx1"/>
                </a:solidFill>
              </a:rPr>
              <a:t> for Your Dedication and Service to NCA </a:t>
            </a:r>
          </a:p>
        </p:txBody>
      </p:sp>
      <p:sp>
        <p:nvSpPr>
          <p:cNvPr id="3" name="Content Placeholder 2">
            <a:extLst>
              <a:ext uri="{FF2B5EF4-FFF2-40B4-BE49-F238E27FC236}">
                <a16:creationId xmlns:a16="http://schemas.microsoft.com/office/drawing/2014/main" id="{9A8D6DB3-C919-4FDF-C82E-0CAFE5E66592}"/>
              </a:ext>
            </a:extLst>
          </p:cNvPr>
          <p:cNvSpPr>
            <a:spLocks noGrp="1"/>
          </p:cNvSpPr>
          <p:nvPr>
            <p:ph idx="1"/>
          </p:nvPr>
        </p:nvSpPr>
        <p:spPr>
          <a:xfrm>
            <a:off x="677334" y="2160589"/>
            <a:ext cx="9271338" cy="4313363"/>
          </a:xfrm>
        </p:spPr>
        <p:txBody>
          <a:bodyPr>
            <a:normAutofit/>
          </a:bodyPr>
          <a:lstStyle/>
          <a:p>
            <a:r>
              <a:rPr lang="en-US" sz="2400" dirty="0"/>
              <a:t>Goals:</a:t>
            </a:r>
          </a:p>
          <a:p>
            <a:pPr lvl="1"/>
            <a:r>
              <a:rPr lang="en-US" sz="2000" dirty="0"/>
              <a:t>Gaining a better understanding of interest groups and leadership structure</a:t>
            </a:r>
          </a:p>
          <a:p>
            <a:pPr lvl="1"/>
            <a:r>
              <a:rPr lang="en-US" sz="2000" dirty="0"/>
              <a:t>Breakdown of Interest Group budgets</a:t>
            </a:r>
          </a:p>
          <a:p>
            <a:pPr lvl="1"/>
            <a:r>
              <a:rPr lang="en-US" sz="2000" dirty="0"/>
              <a:t>Learn more about the Interest Group awards process </a:t>
            </a:r>
          </a:p>
          <a:p>
            <a:pPr lvl="1"/>
            <a:r>
              <a:rPr lang="en-US" sz="2000" dirty="0"/>
              <a:t>Thinking through the Strategic Planning lens</a:t>
            </a:r>
          </a:p>
          <a:p>
            <a:pPr lvl="1"/>
            <a:r>
              <a:rPr lang="en-US" sz="2000" dirty="0"/>
              <a:t>Talking through best practices and current struggles</a:t>
            </a:r>
          </a:p>
          <a:p>
            <a:pPr marL="457200" lvl="1" indent="0">
              <a:buNone/>
            </a:pPr>
            <a:endParaRPr lang="en-US" dirty="0"/>
          </a:p>
          <a:p>
            <a:pPr marL="457200" lvl="1" indent="0">
              <a:buNone/>
            </a:pPr>
            <a:endParaRPr lang="en-US" dirty="0"/>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Tree>
    <p:extLst>
      <p:ext uri="{BB962C8B-B14F-4D97-AF65-F5344CB8AC3E}">
        <p14:creationId xmlns:p14="http://schemas.microsoft.com/office/powerpoint/2010/main" val="1969041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Interest Groups and the Strategic Plan</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8" y="1394472"/>
            <a:ext cx="8189829" cy="3693319"/>
          </a:xfrm>
          <a:prstGeom prst="rect">
            <a:avLst/>
          </a:prstGeom>
          <a:noFill/>
        </p:spPr>
        <p:txBody>
          <a:bodyPr wrap="square" rtlCol="0">
            <a:spAutoFit/>
          </a:bodyPr>
          <a:lstStyle/>
          <a:p>
            <a:r>
              <a:rPr lang="en-US" b="1" dirty="0">
                <a:cs typeface="Calibri" panose="020F0502020204030204" pitchFamily="34" charset="0"/>
              </a:rPr>
              <a:t>Vision: </a:t>
            </a:r>
            <a:r>
              <a:rPr lang="en-US" dirty="0">
                <a:cs typeface="Calibri" panose="020F0502020204030204" pitchFamily="34" charset="0"/>
              </a:rPr>
              <a:t>Transforming Lives Through Communication</a:t>
            </a:r>
          </a:p>
          <a:p>
            <a:r>
              <a:rPr lang="en-US" b="1" dirty="0">
                <a:latin typeface="Calibri" panose="020F0502020204030204" pitchFamily="34" charset="0"/>
                <a:ea typeface="Calibri" panose="020F0502020204030204" pitchFamily="34" charset="0"/>
                <a:cs typeface="Calibri" panose="020F0502020204030204" pitchFamily="34" charset="0"/>
              </a:rPr>
              <a:t>Mission: </a:t>
            </a:r>
            <a:r>
              <a:rPr lang="en-US" dirty="0">
                <a:latin typeface="Calibri" panose="020F0502020204030204" pitchFamily="34" charset="0"/>
                <a:ea typeface="Calibri" panose="020F0502020204030204" pitchFamily="34" charset="0"/>
                <a:cs typeface="Calibri" panose="020F0502020204030204" pitchFamily="34" charset="0"/>
              </a:rPr>
              <a:t>Advancing Communication scholarship, teaching, and practice to foster a better world. </a:t>
            </a:r>
          </a:p>
          <a:p>
            <a:endParaRPr lang="en-US" dirty="0">
              <a:latin typeface="Calibri" panose="020F0502020204030204" pitchFamily="34" charset="0"/>
              <a:ea typeface="Calibri" panose="020F0502020204030204" pitchFamily="34" charset="0"/>
              <a:cs typeface="Calibri" panose="020F0502020204030204" pitchFamily="34" charset="0"/>
            </a:endParaRPr>
          </a:p>
          <a:p>
            <a:r>
              <a:rPr lang="en-US" b="1" dirty="0">
                <a:latin typeface="Calibri" panose="020F0502020204030204" pitchFamily="34" charset="0"/>
                <a:ea typeface="Calibri" panose="020F0502020204030204" pitchFamily="34" charset="0"/>
                <a:cs typeface="Calibri" panose="020F0502020204030204" pitchFamily="34" charset="0"/>
              </a:rPr>
              <a:t>Goal 1 </a:t>
            </a:r>
            <a:r>
              <a:rPr lang="en-US" dirty="0">
                <a:latin typeface="Calibri" panose="020F0502020204030204" pitchFamily="34" charset="0"/>
                <a:ea typeface="Calibri" panose="020F0502020204030204" pitchFamily="34" charset="0"/>
                <a:cs typeface="Calibri" panose="020F0502020204030204" pitchFamily="34" charset="0"/>
              </a:rPr>
              <a:t>– Create Conditions to Support and Empower Members</a:t>
            </a:r>
          </a:p>
          <a:p>
            <a:endParaRPr lang="en-US" dirty="0">
              <a:latin typeface="Calibri" panose="020F0502020204030204" pitchFamily="34" charset="0"/>
              <a:ea typeface="Calibri" panose="020F0502020204030204" pitchFamily="34" charset="0"/>
              <a:cs typeface="Calibri" panose="020F0502020204030204" pitchFamily="34" charset="0"/>
            </a:endParaRPr>
          </a:p>
          <a:p>
            <a:r>
              <a:rPr lang="en-US" b="1" dirty="0">
                <a:latin typeface="Calibri" panose="020F0502020204030204" pitchFamily="34" charset="0"/>
                <a:ea typeface="Calibri" panose="020F0502020204030204" pitchFamily="34" charset="0"/>
                <a:cs typeface="Calibri" panose="020F0502020204030204" pitchFamily="34" charset="0"/>
              </a:rPr>
              <a:t>Goal 2</a:t>
            </a:r>
            <a:r>
              <a:rPr lang="en-US" dirty="0">
                <a:latin typeface="Calibri" panose="020F0502020204030204" pitchFamily="34" charset="0"/>
                <a:ea typeface="Calibri" panose="020F0502020204030204" pitchFamily="34" charset="0"/>
                <a:cs typeface="Calibri" panose="020F0502020204030204" pitchFamily="34" charset="0"/>
              </a:rPr>
              <a:t> – Promote Communication’s Value</a:t>
            </a:r>
          </a:p>
          <a:p>
            <a:endParaRPr lang="en-US" dirty="0">
              <a:latin typeface="Calibri" panose="020F0502020204030204" pitchFamily="34" charset="0"/>
              <a:ea typeface="Calibri" panose="020F0502020204030204" pitchFamily="34" charset="0"/>
              <a:cs typeface="Calibri" panose="020F0502020204030204" pitchFamily="34" charset="0"/>
            </a:endParaRPr>
          </a:p>
          <a:p>
            <a:r>
              <a:rPr lang="en-US" b="1" dirty="0">
                <a:latin typeface="Calibri" panose="020F0502020204030204" pitchFamily="34" charset="0"/>
                <a:ea typeface="Calibri" panose="020F0502020204030204" pitchFamily="34" charset="0"/>
                <a:cs typeface="Calibri" panose="020F0502020204030204" pitchFamily="34" charset="0"/>
              </a:rPr>
              <a:t>Goal 3</a:t>
            </a:r>
            <a:r>
              <a:rPr lang="en-US" dirty="0">
                <a:latin typeface="Calibri" panose="020F0502020204030204" pitchFamily="34" charset="0"/>
                <a:ea typeface="Calibri" panose="020F0502020204030204" pitchFamily="34" charset="0"/>
                <a:cs typeface="Calibri" panose="020F0502020204030204" pitchFamily="34" charset="0"/>
              </a:rPr>
              <a:t> – Embrace and Enact Inclusion, Diversity, Equity, an Access</a:t>
            </a:r>
          </a:p>
          <a:p>
            <a:endParaRPr lang="en-US" dirty="0">
              <a:latin typeface="Calibri" panose="020F0502020204030204" pitchFamily="34" charset="0"/>
              <a:ea typeface="Calibri" panose="020F0502020204030204" pitchFamily="34" charset="0"/>
              <a:cs typeface="Calibri" panose="020F0502020204030204" pitchFamily="34" charset="0"/>
            </a:endParaRPr>
          </a:p>
          <a:p>
            <a:r>
              <a:rPr lang="en-US" b="1" dirty="0">
                <a:latin typeface="Calibri" panose="020F0502020204030204" pitchFamily="34" charset="0"/>
                <a:ea typeface="Calibri" panose="020F0502020204030204" pitchFamily="34" charset="0"/>
                <a:cs typeface="Calibri" panose="020F0502020204030204" pitchFamily="34" charset="0"/>
              </a:rPr>
              <a:t>Goal 4</a:t>
            </a:r>
            <a:r>
              <a:rPr lang="en-US" dirty="0">
                <a:latin typeface="Calibri" panose="020F0502020204030204" pitchFamily="34" charset="0"/>
                <a:ea typeface="Calibri" panose="020F0502020204030204" pitchFamily="34" charset="0"/>
                <a:cs typeface="Calibri" panose="020F0502020204030204" pitchFamily="34" charset="0"/>
              </a:rPr>
              <a:t> – Cultivate a Thriving and Responsive Organization</a:t>
            </a:r>
          </a:p>
          <a:p>
            <a:endParaRPr lang="en-US" sz="1800" dirty="0">
              <a:effectLst/>
              <a:latin typeface="Calibri" panose="020F0502020204030204" pitchFamily="34" charset="0"/>
              <a:ea typeface="Calibri" panose="020F0502020204030204" pitchFamily="34" charset="0"/>
              <a:cs typeface="Calibri" panose="020F0502020204030204" pitchFamily="34" charset="0"/>
            </a:endParaRPr>
          </a:p>
          <a:p>
            <a:r>
              <a:rPr lang="en-US" b="1" i="1" dirty="0">
                <a:latin typeface="Calibri" panose="020F0502020204030204" pitchFamily="34" charset="0"/>
              </a:rPr>
              <a:t>Full Strategic Plan with Objectives is found on page 5 of the Interest Group Manual. </a:t>
            </a:r>
          </a:p>
        </p:txBody>
      </p:sp>
    </p:spTree>
    <p:extLst>
      <p:ext uri="{BB962C8B-B14F-4D97-AF65-F5344CB8AC3E}">
        <p14:creationId xmlns:p14="http://schemas.microsoft.com/office/powerpoint/2010/main" val="2778134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Interest Groups and the Strategic Plan</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80753" y="2157555"/>
            <a:ext cx="8189829" cy="3046988"/>
          </a:xfrm>
          <a:prstGeom prst="rect">
            <a:avLst/>
          </a:prstGeom>
          <a:noFill/>
        </p:spPr>
        <p:txBody>
          <a:bodyPr wrap="square" rtlCol="0">
            <a:spAutoFit/>
          </a:bodyPr>
          <a:lstStyle/>
          <a:p>
            <a:pPr algn="ctr"/>
            <a:r>
              <a:rPr lang="en-US" sz="3600" dirty="0">
                <a:cs typeface="Calibri" panose="020F0502020204030204" pitchFamily="34" charset="0"/>
              </a:rPr>
              <a:t>Discussion Topic One</a:t>
            </a:r>
          </a:p>
          <a:p>
            <a:pPr algn="ctr"/>
            <a:r>
              <a:rPr lang="en-US" sz="3600" dirty="0">
                <a:cs typeface="Calibri" panose="020F0502020204030204" pitchFamily="34" charset="0"/>
              </a:rPr>
              <a:t>Interest Group Elections</a:t>
            </a:r>
          </a:p>
          <a:p>
            <a:pPr algn="ctr"/>
            <a:r>
              <a:rPr lang="en-US" sz="3600" i="1" dirty="0">
                <a:cs typeface="Calibri" panose="020F0502020204030204" pitchFamily="34" charset="0"/>
              </a:rPr>
              <a:t>Virtual vs In-person</a:t>
            </a:r>
          </a:p>
          <a:p>
            <a:pPr algn="ctr"/>
            <a:endParaRPr lang="en-US" sz="3600" i="1" dirty="0">
              <a:cs typeface="Calibri" panose="020F0502020204030204" pitchFamily="34" charset="0"/>
            </a:endParaRPr>
          </a:p>
          <a:p>
            <a:pPr algn="ctr"/>
            <a:r>
              <a:rPr lang="en-US" sz="2400" i="1" dirty="0">
                <a:hlinkClick r:id="rId3"/>
              </a:rPr>
              <a:t>https://jamboard.google.com/d/1D61mgrEbH9WI7a7MLONNf51QjY9lR5TrsN3u13-skL4/edit?usp=sharing</a:t>
            </a:r>
            <a:r>
              <a:rPr lang="en-US" sz="2400" i="1" dirty="0">
                <a:cs typeface="Calibri" panose="020F0502020204030204" pitchFamily="34" charset="0"/>
              </a:rPr>
              <a:t> </a:t>
            </a:r>
            <a:endParaRPr lang="en-US" sz="2400" i="1" dirty="0"/>
          </a:p>
        </p:txBody>
      </p:sp>
    </p:spTree>
    <p:extLst>
      <p:ext uri="{BB962C8B-B14F-4D97-AF65-F5344CB8AC3E}">
        <p14:creationId xmlns:p14="http://schemas.microsoft.com/office/powerpoint/2010/main" val="10688947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Interest Groups and the Strategic Plan</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80753" y="2400835"/>
            <a:ext cx="8189829" cy="1754326"/>
          </a:xfrm>
          <a:prstGeom prst="rect">
            <a:avLst/>
          </a:prstGeom>
          <a:noFill/>
        </p:spPr>
        <p:txBody>
          <a:bodyPr wrap="square" rtlCol="0">
            <a:spAutoFit/>
          </a:bodyPr>
          <a:lstStyle/>
          <a:p>
            <a:pPr marR="0" lvl="0" algn="ctr">
              <a:spcBef>
                <a:spcPts val="0"/>
              </a:spcBef>
              <a:spcAft>
                <a:spcPts val="0"/>
              </a:spcAft>
            </a:pPr>
            <a:r>
              <a:rPr lang="en-US" sz="3600" dirty="0">
                <a:effectLst/>
                <a:ea typeface="Times New Roman" panose="02020603050405020304" pitchFamily="18" charset="0"/>
              </a:rPr>
              <a:t>Discussion Topic Two</a:t>
            </a:r>
          </a:p>
          <a:p>
            <a:pPr marR="0" lvl="0" algn="ctr">
              <a:spcBef>
                <a:spcPts val="0"/>
              </a:spcBef>
              <a:spcAft>
                <a:spcPts val="0"/>
              </a:spcAft>
            </a:pPr>
            <a:r>
              <a:rPr lang="en-US" sz="3600" dirty="0">
                <a:effectLst/>
                <a:ea typeface="Times New Roman" panose="02020603050405020304" pitchFamily="18" charset="0"/>
              </a:rPr>
              <a:t>Interest Group Award Process </a:t>
            </a:r>
          </a:p>
          <a:p>
            <a:pPr marR="0" lvl="0" algn="ctr">
              <a:spcBef>
                <a:spcPts val="0"/>
              </a:spcBef>
              <a:spcAft>
                <a:spcPts val="0"/>
              </a:spcAft>
            </a:pPr>
            <a:r>
              <a:rPr lang="en-US" sz="3600" dirty="0">
                <a:effectLst/>
                <a:ea typeface="Times New Roman" panose="02020603050405020304" pitchFamily="18" charset="0"/>
              </a:rPr>
              <a:t>(Calls, Submissions, Reviews)</a:t>
            </a:r>
            <a:endParaRPr lang="en-US" sz="3600" dirty="0">
              <a:effectLst/>
              <a:ea typeface="Calibri" panose="020F0502020204030204" pitchFamily="34" charset="0"/>
            </a:endParaRPr>
          </a:p>
        </p:txBody>
      </p:sp>
    </p:spTree>
    <p:extLst>
      <p:ext uri="{BB962C8B-B14F-4D97-AF65-F5344CB8AC3E}">
        <p14:creationId xmlns:p14="http://schemas.microsoft.com/office/powerpoint/2010/main" val="1433776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1065311" y="2308556"/>
            <a:ext cx="8189829" cy="646331"/>
          </a:xfrm>
          <a:prstGeom prst="rect">
            <a:avLst/>
          </a:prstGeom>
          <a:noFill/>
        </p:spPr>
        <p:txBody>
          <a:bodyPr wrap="square" rtlCol="0">
            <a:spAutoFit/>
          </a:bodyPr>
          <a:lstStyle/>
          <a:p>
            <a:pPr marR="0" lvl="0" algn="ctr">
              <a:spcBef>
                <a:spcPts val="0"/>
              </a:spcBef>
              <a:spcAft>
                <a:spcPts val="0"/>
              </a:spcAft>
            </a:pPr>
            <a:r>
              <a:rPr lang="en-US" sz="3600" dirty="0">
                <a:effectLst/>
                <a:ea typeface="Times New Roman" panose="02020603050405020304" pitchFamily="18" charset="0"/>
              </a:rPr>
              <a:t>Additional Discussion Topics</a:t>
            </a:r>
            <a:endParaRPr lang="en-US" sz="3600" dirty="0">
              <a:effectLst/>
              <a:ea typeface="Calibri" panose="020F0502020204030204" pitchFamily="34" charset="0"/>
            </a:endParaRPr>
          </a:p>
        </p:txBody>
      </p:sp>
    </p:spTree>
    <p:extLst>
      <p:ext uri="{BB962C8B-B14F-4D97-AF65-F5344CB8AC3E}">
        <p14:creationId xmlns:p14="http://schemas.microsoft.com/office/powerpoint/2010/main" val="3620397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1167018" y="1838773"/>
            <a:ext cx="7566961" cy="1938992"/>
          </a:xfrm>
          <a:prstGeom prst="rect">
            <a:avLst/>
          </a:prstGeom>
          <a:noFill/>
        </p:spPr>
        <p:txBody>
          <a:bodyPr wrap="square" rtlCol="0">
            <a:spAutoFit/>
          </a:bodyPr>
          <a:lstStyle/>
          <a:p>
            <a:pPr marR="0" lvl="0" algn="ctr">
              <a:spcBef>
                <a:spcPts val="0"/>
              </a:spcBef>
              <a:spcAft>
                <a:spcPts val="0"/>
              </a:spcAft>
            </a:pPr>
            <a:r>
              <a:rPr lang="en-US" sz="4000" dirty="0">
                <a:effectLst/>
                <a:ea typeface="Times New Roman" panose="02020603050405020304" pitchFamily="18" charset="0"/>
              </a:rPr>
              <a:t>Thank you for your service to NCA and for all your hard work throughout the year!</a:t>
            </a:r>
          </a:p>
        </p:txBody>
      </p:sp>
      <p:sp>
        <p:nvSpPr>
          <p:cNvPr id="3" name="TextBox 2">
            <a:extLst>
              <a:ext uri="{FF2B5EF4-FFF2-40B4-BE49-F238E27FC236}">
                <a16:creationId xmlns:a16="http://schemas.microsoft.com/office/drawing/2014/main" id="{0D71F823-796E-80FA-B595-FF0E52197077}"/>
              </a:ext>
            </a:extLst>
          </p:cNvPr>
          <p:cNvSpPr txBox="1"/>
          <p:nvPr/>
        </p:nvSpPr>
        <p:spPr>
          <a:xfrm>
            <a:off x="855583" y="5288046"/>
            <a:ext cx="8189829" cy="830997"/>
          </a:xfrm>
          <a:prstGeom prst="rect">
            <a:avLst/>
          </a:prstGeom>
          <a:noFill/>
        </p:spPr>
        <p:txBody>
          <a:bodyPr wrap="square" rtlCol="0">
            <a:spAutoFit/>
          </a:bodyPr>
          <a:lstStyle/>
          <a:p>
            <a:pPr marR="0" lvl="0">
              <a:spcBef>
                <a:spcPts val="0"/>
              </a:spcBef>
              <a:spcAft>
                <a:spcPts val="0"/>
              </a:spcAft>
            </a:pPr>
            <a:r>
              <a:rPr lang="en-US" sz="2400" dirty="0">
                <a:effectLst/>
                <a:ea typeface="Times New Roman" panose="02020603050405020304" pitchFamily="18" charset="0"/>
              </a:rPr>
              <a:t>I am always happy to help. Please email if you need anything </a:t>
            </a:r>
            <a:r>
              <a:rPr lang="en-US" sz="2400" dirty="0">
                <a:ea typeface="Times New Roman" panose="02020603050405020304" pitchFamily="18" charset="0"/>
                <a:hlinkClick r:id="rId3"/>
              </a:rPr>
              <a:t>jdanowski@natcom.org</a:t>
            </a:r>
            <a:r>
              <a:rPr lang="en-US" sz="2400" dirty="0">
                <a:ea typeface="Times New Roman" panose="02020603050405020304" pitchFamily="18" charset="0"/>
              </a:rPr>
              <a:t> </a:t>
            </a:r>
            <a:endParaRPr lang="en-US" sz="2400" dirty="0">
              <a:effectLst/>
              <a:ea typeface="Times New Roman" panose="02020603050405020304" pitchFamily="18" charset="0"/>
            </a:endParaRPr>
          </a:p>
        </p:txBody>
      </p:sp>
    </p:spTree>
    <p:extLst>
      <p:ext uri="{BB962C8B-B14F-4D97-AF65-F5344CB8AC3E}">
        <p14:creationId xmlns:p14="http://schemas.microsoft.com/office/powerpoint/2010/main" val="3902999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83731" y="912968"/>
            <a:ext cx="8596668" cy="641095"/>
          </a:xfrm>
        </p:spPr>
        <p:txBody>
          <a:bodyPr>
            <a:normAutofit/>
          </a:bodyPr>
          <a:lstStyle/>
          <a:p>
            <a:r>
              <a:rPr lang="en-US" sz="3200" dirty="0">
                <a:solidFill>
                  <a:schemeClr val="tx1"/>
                </a:solidFill>
              </a:rPr>
              <a:t>Legislative Assembly vs. Executive Committee</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795528" y="2020824"/>
            <a:ext cx="4105656" cy="4524315"/>
          </a:xfrm>
          <a:prstGeom prst="rect">
            <a:avLst/>
          </a:prstGeom>
          <a:noFill/>
        </p:spPr>
        <p:txBody>
          <a:bodyPr wrap="square" rtlCol="0">
            <a:spAutoFit/>
          </a:bodyPr>
          <a:lstStyle/>
          <a:p>
            <a:r>
              <a:rPr lang="en-US" b="1" dirty="0">
                <a:effectLst/>
                <a:latin typeface="Calibri" panose="020F0502020204030204" pitchFamily="34" charset="0"/>
                <a:ea typeface="Calibri" panose="020F0502020204030204" pitchFamily="34" charset="0"/>
              </a:rPr>
              <a:t>Legislative Assembly (LA) </a:t>
            </a:r>
            <a:r>
              <a:rPr lang="en-US" dirty="0">
                <a:effectLst/>
                <a:latin typeface="Calibri" panose="020F0502020204030204" pitchFamily="34" charset="0"/>
                <a:ea typeface="Calibri" panose="020F0502020204030204" pitchFamily="34" charset="0"/>
              </a:rPr>
              <a:t>- Exercises fiduciary responsibility over the affairs of NCA and is responsible for the overall strategic direction and policymaking of the Association.</a:t>
            </a:r>
          </a:p>
          <a:p>
            <a:endParaRPr lang="en-US" dirty="0">
              <a:latin typeface="Calibri" panose="020F0502020204030204" pitchFamily="34" charset="0"/>
            </a:endParaRPr>
          </a:p>
          <a:p>
            <a:r>
              <a:rPr lang="en-US" b="1" dirty="0">
                <a:latin typeface="Calibri" panose="020F0502020204030204" pitchFamily="34" charset="0"/>
              </a:rPr>
              <a:t>Executive Committee of the Legislative Assembly</a:t>
            </a:r>
            <a:r>
              <a:rPr lang="en-US" dirty="0">
                <a:latin typeface="Calibri" panose="020F0502020204030204" pitchFamily="34" charset="0"/>
              </a:rPr>
              <a:t> (EC) - A</a:t>
            </a:r>
            <a:r>
              <a:rPr lang="en-US" dirty="0">
                <a:effectLst/>
                <a:latin typeface="Calibri" panose="020F0502020204030204" pitchFamily="34" charset="0"/>
                <a:ea typeface="Calibri" panose="020F0502020204030204" pitchFamily="34" charset="0"/>
              </a:rPr>
              <a:t>dministers the policies of the Legislative Assembly and between annual meetings of the LA, serves as the chief administrative authority of the Association. The Executive Committee shall have authority to set association fees other than membership dues and to establish standing rules and procedures to govern the conduct of elections.</a:t>
            </a:r>
            <a:endParaRPr lang="en-US" dirty="0"/>
          </a:p>
        </p:txBody>
      </p:sp>
      <p:sp>
        <p:nvSpPr>
          <p:cNvPr id="3" name="Isosceles Triangle 2">
            <a:extLst>
              <a:ext uri="{FF2B5EF4-FFF2-40B4-BE49-F238E27FC236}">
                <a16:creationId xmlns:a16="http://schemas.microsoft.com/office/drawing/2014/main" id="{A07AF5CA-0E2F-8644-24C0-57EEAD32F9EC}"/>
              </a:ext>
            </a:extLst>
          </p:cNvPr>
          <p:cNvSpPr>
            <a:spLocks/>
          </p:cNvSpPr>
          <p:nvPr/>
        </p:nvSpPr>
        <p:spPr>
          <a:xfrm rot="10800000">
            <a:off x="5301237" y="2020824"/>
            <a:ext cx="3979162" cy="4041648"/>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EB73A2CD-54D8-0D7C-7BCD-F144789ED79A}"/>
              </a:ext>
            </a:extLst>
          </p:cNvPr>
          <p:cNvSpPr txBox="1">
            <a:spLocks/>
          </p:cNvSpPr>
          <p:nvPr/>
        </p:nvSpPr>
        <p:spPr>
          <a:xfrm>
            <a:off x="5763770" y="2146846"/>
            <a:ext cx="3054096" cy="369332"/>
          </a:xfrm>
          <a:prstGeom prst="rect">
            <a:avLst/>
          </a:prstGeom>
          <a:noFill/>
        </p:spPr>
        <p:txBody>
          <a:bodyPr wrap="square" rtlCol="0">
            <a:spAutoFit/>
          </a:bodyPr>
          <a:lstStyle/>
          <a:p>
            <a:pPr algn="ctr"/>
            <a:r>
              <a:rPr lang="en-US" dirty="0"/>
              <a:t>Legislative Assembly </a:t>
            </a:r>
          </a:p>
        </p:txBody>
      </p:sp>
      <p:sp>
        <p:nvSpPr>
          <p:cNvPr id="6" name="TextBox 5">
            <a:extLst>
              <a:ext uri="{FF2B5EF4-FFF2-40B4-BE49-F238E27FC236}">
                <a16:creationId xmlns:a16="http://schemas.microsoft.com/office/drawing/2014/main" id="{DB554885-2D90-2520-549F-2D1965BA5FAD}"/>
              </a:ext>
            </a:extLst>
          </p:cNvPr>
          <p:cNvSpPr txBox="1">
            <a:spLocks/>
          </p:cNvSpPr>
          <p:nvPr/>
        </p:nvSpPr>
        <p:spPr>
          <a:xfrm>
            <a:off x="5751576" y="2747172"/>
            <a:ext cx="3054096" cy="553998"/>
          </a:xfrm>
          <a:prstGeom prst="rect">
            <a:avLst/>
          </a:prstGeom>
          <a:noFill/>
        </p:spPr>
        <p:txBody>
          <a:bodyPr wrap="square" rtlCol="0">
            <a:spAutoFit/>
          </a:bodyPr>
          <a:lstStyle/>
          <a:p>
            <a:pPr algn="ctr"/>
            <a:r>
              <a:rPr lang="en-US" dirty="0"/>
              <a:t>Executive Committee</a:t>
            </a:r>
          </a:p>
          <a:p>
            <a:pPr algn="ctr"/>
            <a:r>
              <a:rPr lang="en-US" sz="1200" dirty="0"/>
              <a:t>(LA members)</a:t>
            </a:r>
          </a:p>
        </p:txBody>
      </p:sp>
      <p:sp>
        <p:nvSpPr>
          <p:cNvPr id="8" name="TextBox 7">
            <a:extLst>
              <a:ext uri="{FF2B5EF4-FFF2-40B4-BE49-F238E27FC236}">
                <a16:creationId xmlns:a16="http://schemas.microsoft.com/office/drawing/2014/main" id="{EEA7AA61-DD02-C7D0-EC40-2A24EAAA5677}"/>
              </a:ext>
            </a:extLst>
          </p:cNvPr>
          <p:cNvSpPr txBox="1">
            <a:spLocks/>
          </p:cNvSpPr>
          <p:nvPr/>
        </p:nvSpPr>
        <p:spPr>
          <a:xfrm>
            <a:off x="6132578" y="4196346"/>
            <a:ext cx="2316480" cy="646331"/>
          </a:xfrm>
          <a:prstGeom prst="rect">
            <a:avLst/>
          </a:prstGeom>
          <a:noFill/>
        </p:spPr>
        <p:txBody>
          <a:bodyPr wrap="square" rtlCol="0">
            <a:spAutoFit/>
          </a:bodyPr>
          <a:lstStyle/>
          <a:p>
            <a:pPr algn="ctr"/>
            <a:r>
              <a:rPr lang="en-US" dirty="0"/>
              <a:t>Standing Committees</a:t>
            </a:r>
          </a:p>
        </p:txBody>
      </p:sp>
      <p:sp>
        <p:nvSpPr>
          <p:cNvPr id="9" name="TextBox 8">
            <a:extLst>
              <a:ext uri="{FF2B5EF4-FFF2-40B4-BE49-F238E27FC236}">
                <a16:creationId xmlns:a16="http://schemas.microsoft.com/office/drawing/2014/main" id="{123A27FF-DB50-FBAA-1751-57E00FE8A110}"/>
              </a:ext>
            </a:extLst>
          </p:cNvPr>
          <p:cNvSpPr txBox="1">
            <a:spLocks/>
          </p:cNvSpPr>
          <p:nvPr/>
        </p:nvSpPr>
        <p:spPr>
          <a:xfrm>
            <a:off x="5763770" y="3551923"/>
            <a:ext cx="3054096" cy="553998"/>
          </a:xfrm>
          <a:prstGeom prst="rect">
            <a:avLst/>
          </a:prstGeom>
          <a:noFill/>
        </p:spPr>
        <p:txBody>
          <a:bodyPr wrap="square" rtlCol="0">
            <a:spAutoFit/>
          </a:bodyPr>
          <a:lstStyle/>
          <a:p>
            <a:pPr algn="ctr"/>
            <a:r>
              <a:rPr lang="en-US" dirty="0"/>
              <a:t>Finance Committee</a:t>
            </a:r>
          </a:p>
          <a:p>
            <a:pPr algn="ctr"/>
            <a:r>
              <a:rPr lang="en-US" sz="1200" dirty="0"/>
              <a:t>(EC members)</a:t>
            </a:r>
          </a:p>
        </p:txBody>
      </p:sp>
    </p:spTree>
    <p:extLst>
      <p:ext uri="{BB962C8B-B14F-4D97-AF65-F5344CB8AC3E}">
        <p14:creationId xmlns:p14="http://schemas.microsoft.com/office/powerpoint/2010/main" val="3732204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795528" y="2020824"/>
            <a:ext cx="4105656" cy="4154984"/>
          </a:xfrm>
          <a:prstGeom prst="rect">
            <a:avLst/>
          </a:prstGeom>
          <a:noFill/>
        </p:spPr>
        <p:txBody>
          <a:bodyPr wrap="square" rtlCol="0">
            <a:spAutoFit/>
          </a:bodyPr>
          <a:lstStyle/>
          <a:p>
            <a:r>
              <a:rPr lang="en-US" b="1" dirty="0">
                <a:effectLst/>
                <a:latin typeface="Calibri" panose="020F0502020204030204" pitchFamily="34" charset="0"/>
                <a:ea typeface="Calibri" panose="020F0502020204030204" pitchFamily="34" charset="0"/>
              </a:rPr>
              <a:t>Standing Committees</a:t>
            </a:r>
          </a:p>
          <a:p>
            <a:endParaRPr lang="en-US" b="1" dirty="0">
              <a:latin typeface="Calibri" panose="020F0502020204030204" pitchFamily="34" charset="0"/>
            </a:endParaRPr>
          </a:p>
          <a:p>
            <a:r>
              <a:rPr lang="en-US" sz="1600" b="1" dirty="0">
                <a:latin typeface="Calibri" panose="020F0502020204030204" pitchFamily="34" charset="0"/>
              </a:rPr>
              <a:t>Leadership Development Committee</a:t>
            </a:r>
            <a:r>
              <a:rPr lang="en-US" sz="1600" dirty="0">
                <a:latin typeface="Calibri" panose="020F0502020204030204" pitchFamily="34" charset="0"/>
              </a:rPr>
              <a:t> – Develops a slate of candidates for roughly 45 leadership positions each year for standing committees, award selection committees, and grant selection committees. Slate approved by LA. </a:t>
            </a:r>
          </a:p>
          <a:p>
            <a:endParaRPr lang="en-US" sz="1600" dirty="0">
              <a:latin typeface="Calibri" panose="020F0502020204030204" pitchFamily="34" charset="0"/>
            </a:endParaRPr>
          </a:p>
          <a:p>
            <a:r>
              <a:rPr lang="en-US" sz="1600" b="1" dirty="0">
                <a:latin typeface="Calibri" panose="020F0502020204030204" pitchFamily="34" charset="0"/>
              </a:rPr>
              <a:t>Nominating Committee </a:t>
            </a:r>
            <a:r>
              <a:rPr lang="en-US" sz="1600" dirty="0">
                <a:latin typeface="Calibri" panose="020F0502020204030204" pitchFamily="34" charset="0"/>
              </a:rPr>
              <a:t>– Develops a slate of candidates for the December election. Positions: 2</a:t>
            </a:r>
            <a:r>
              <a:rPr lang="en-US" sz="1600" baseline="30000" dirty="0">
                <a:latin typeface="Calibri" panose="020F0502020204030204" pitchFamily="34" charset="0"/>
              </a:rPr>
              <a:t>nd</a:t>
            </a:r>
            <a:r>
              <a:rPr lang="en-US" sz="1600" dirty="0">
                <a:latin typeface="Calibri" panose="020F0502020204030204" pitchFamily="34" charset="0"/>
              </a:rPr>
              <a:t> Vice President, Legislative Assembly, Leadership Development Committee. </a:t>
            </a:r>
          </a:p>
          <a:p>
            <a:endParaRPr lang="en-US" b="1" dirty="0">
              <a:latin typeface="Calibri" panose="020F0502020204030204" pitchFamily="34" charset="0"/>
            </a:endParaRPr>
          </a:p>
          <a:p>
            <a:endParaRPr lang="en-US" dirty="0"/>
          </a:p>
        </p:txBody>
      </p:sp>
      <p:sp>
        <p:nvSpPr>
          <p:cNvPr id="3" name="Isosceles Triangle 2">
            <a:extLst>
              <a:ext uri="{FF2B5EF4-FFF2-40B4-BE49-F238E27FC236}">
                <a16:creationId xmlns:a16="http://schemas.microsoft.com/office/drawing/2014/main" id="{A07AF5CA-0E2F-8644-24C0-57EEAD32F9EC}"/>
              </a:ext>
            </a:extLst>
          </p:cNvPr>
          <p:cNvSpPr>
            <a:spLocks/>
          </p:cNvSpPr>
          <p:nvPr/>
        </p:nvSpPr>
        <p:spPr>
          <a:xfrm rot="10800000">
            <a:off x="5301237" y="2020824"/>
            <a:ext cx="3979162" cy="4041648"/>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EB73A2CD-54D8-0D7C-7BCD-F144789ED79A}"/>
              </a:ext>
            </a:extLst>
          </p:cNvPr>
          <p:cNvSpPr txBox="1">
            <a:spLocks/>
          </p:cNvSpPr>
          <p:nvPr/>
        </p:nvSpPr>
        <p:spPr>
          <a:xfrm>
            <a:off x="5763770" y="2146846"/>
            <a:ext cx="3054096" cy="369332"/>
          </a:xfrm>
          <a:prstGeom prst="rect">
            <a:avLst/>
          </a:prstGeom>
          <a:noFill/>
        </p:spPr>
        <p:txBody>
          <a:bodyPr wrap="square" rtlCol="0">
            <a:spAutoFit/>
          </a:bodyPr>
          <a:lstStyle/>
          <a:p>
            <a:pPr algn="ctr"/>
            <a:r>
              <a:rPr lang="en-US" dirty="0"/>
              <a:t>Legislative Assembly </a:t>
            </a:r>
          </a:p>
        </p:txBody>
      </p:sp>
      <p:sp>
        <p:nvSpPr>
          <p:cNvPr id="6" name="TextBox 5">
            <a:extLst>
              <a:ext uri="{FF2B5EF4-FFF2-40B4-BE49-F238E27FC236}">
                <a16:creationId xmlns:a16="http://schemas.microsoft.com/office/drawing/2014/main" id="{DB554885-2D90-2520-549F-2D1965BA5FAD}"/>
              </a:ext>
            </a:extLst>
          </p:cNvPr>
          <p:cNvSpPr txBox="1">
            <a:spLocks/>
          </p:cNvSpPr>
          <p:nvPr/>
        </p:nvSpPr>
        <p:spPr>
          <a:xfrm>
            <a:off x="5751576" y="2747172"/>
            <a:ext cx="3054096" cy="553998"/>
          </a:xfrm>
          <a:prstGeom prst="rect">
            <a:avLst/>
          </a:prstGeom>
          <a:noFill/>
        </p:spPr>
        <p:txBody>
          <a:bodyPr wrap="square" rtlCol="0">
            <a:spAutoFit/>
          </a:bodyPr>
          <a:lstStyle/>
          <a:p>
            <a:pPr algn="ctr"/>
            <a:r>
              <a:rPr lang="en-US" dirty="0"/>
              <a:t>Executive Committee</a:t>
            </a:r>
          </a:p>
          <a:p>
            <a:pPr algn="ctr"/>
            <a:r>
              <a:rPr lang="en-US" sz="1200" dirty="0"/>
              <a:t>(LA members)</a:t>
            </a:r>
          </a:p>
        </p:txBody>
      </p:sp>
      <p:sp>
        <p:nvSpPr>
          <p:cNvPr id="8" name="TextBox 7">
            <a:extLst>
              <a:ext uri="{FF2B5EF4-FFF2-40B4-BE49-F238E27FC236}">
                <a16:creationId xmlns:a16="http://schemas.microsoft.com/office/drawing/2014/main" id="{EEA7AA61-DD02-C7D0-EC40-2A24EAAA5677}"/>
              </a:ext>
            </a:extLst>
          </p:cNvPr>
          <p:cNvSpPr txBox="1">
            <a:spLocks/>
          </p:cNvSpPr>
          <p:nvPr/>
        </p:nvSpPr>
        <p:spPr>
          <a:xfrm>
            <a:off x="6132578" y="4196346"/>
            <a:ext cx="2316480" cy="646331"/>
          </a:xfrm>
          <a:prstGeom prst="rect">
            <a:avLst/>
          </a:prstGeom>
          <a:noFill/>
        </p:spPr>
        <p:txBody>
          <a:bodyPr wrap="square" rtlCol="0">
            <a:spAutoFit/>
          </a:bodyPr>
          <a:lstStyle/>
          <a:p>
            <a:pPr algn="ctr"/>
            <a:r>
              <a:rPr lang="en-US" dirty="0"/>
              <a:t>Standing Committees</a:t>
            </a:r>
          </a:p>
        </p:txBody>
      </p:sp>
      <p:sp>
        <p:nvSpPr>
          <p:cNvPr id="9" name="TextBox 8">
            <a:extLst>
              <a:ext uri="{FF2B5EF4-FFF2-40B4-BE49-F238E27FC236}">
                <a16:creationId xmlns:a16="http://schemas.microsoft.com/office/drawing/2014/main" id="{123A27FF-DB50-FBAA-1751-57E00FE8A110}"/>
              </a:ext>
            </a:extLst>
          </p:cNvPr>
          <p:cNvSpPr txBox="1">
            <a:spLocks/>
          </p:cNvSpPr>
          <p:nvPr/>
        </p:nvSpPr>
        <p:spPr>
          <a:xfrm>
            <a:off x="5763770" y="3551923"/>
            <a:ext cx="3054096" cy="553998"/>
          </a:xfrm>
          <a:prstGeom prst="rect">
            <a:avLst/>
          </a:prstGeom>
          <a:noFill/>
        </p:spPr>
        <p:txBody>
          <a:bodyPr wrap="square" rtlCol="0">
            <a:spAutoFit/>
          </a:bodyPr>
          <a:lstStyle/>
          <a:p>
            <a:pPr algn="ctr"/>
            <a:r>
              <a:rPr lang="en-US" dirty="0"/>
              <a:t>Finance Committee</a:t>
            </a:r>
          </a:p>
          <a:p>
            <a:pPr algn="ctr"/>
            <a:r>
              <a:rPr lang="en-US" sz="1200" dirty="0"/>
              <a:t>(EC members)</a:t>
            </a:r>
          </a:p>
        </p:txBody>
      </p:sp>
      <p:sp>
        <p:nvSpPr>
          <p:cNvPr id="12" name="Title 1">
            <a:extLst>
              <a:ext uri="{FF2B5EF4-FFF2-40B4-BE49-F238E27FC236}">
                <a16:creationId xmlns:a16="http://schemas.microsoft.com/office/drawing/2014/main" id="{8347E843-5482-5BEB-F4EE-7C867DEDAB4D}"/>
              </a:ext>
            </a:extLst>
          </p:cNvPr>
          <p:cNvSpPr txBox="1">
            <a:spLocks/>
          </p:cNvSpPr>
          <p:nvPr/>
        </p:nvSpPr>
        <p:spPr>
          <a:xfrm>
            <a:off x="683731" y="912968"/>
            <a:ext cx="8596668" cy="64109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solidFill>
                  <a:schemeClr val="tx1"/>
                </a:solidFill>
              </a:rPr>
              <a:t>Standing Committees Listed in the Bylaws</a:t>
            </a:r>
          </a:p>
        </p:txBody>
      </p:sp>
    </p:spTree>
    <p:extLst>
      <p:ext uri="{BB962C8B-B14F-4D97-AF65-F5344CB8AC3E}">
        <p14:creationId xmlns:p14="http://schemas.microsoft.com/office/powerpoint/2010/main" val="3370579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795528" y="2020824"/>
            <a:ext cx="4105656" cy="4431983"/>
          </a:xfrm>
          <a:prstGeom prst="rect">
            <a:avLst/>
          </a:prstGeom>
          <a:noFill/>
        </p:spPr>
        <p:txBody>
          <a:bodyPr wrap="square" rtlCol="0">
            <a:spAutoFit/>
          </a:bodyPr>
          <a:lstStyle/>
          <a:p>
            <a:r>
              <a:rPr lang="en-US" b="1" dirty="0">
                <a:effectLst/>
                <a:latin typeface="Calibri" panose="020F0502020204030204" pitchFamily="34" charset="0"/>
                <a:ea typeface="Calibri" panose="020F0502020204030204" pitchFamily="34" charset="0"/>
              </a:rPr>
              <a:t>Standing Committees Continued</a:t>
            </a:r>
          </a:p>
          <a:p>
            <a:endParaRPr lang="en-US" b="1" dirty="0">
              <a:latin typeface="Calibri" panose="020F0502020204030204" pitchFamily="34" charset="0"/>
            </a:endParaRPr>
          </a:p>
          <a:p>
            <a:r>
              <a:rPr lang="en-US" sz="1600" b="1" dirty="0">
                <a:latin typeface="Calibri" panose="020F0502020204030204" pitchFamily="34" charset="0"/>
              </a:rPr>
              <a:t>Mentorship and Leadership Council </a:t>
            </a:r>
            <a:r>
              <a:rPr lang="en-US" sz="1600" dirty="0">
                <a:latin typeface="Calibri" panose="020F0502020204030204" pitchFamily="34" charset="0"/>
              </a:rPr>
              <a:t>– NEW COUNCIL FOR 2023. Charge to be created this year. </a:t>
            </a:r>
          </a:p>
          <a:p>
            <a:r>
              <a:rPr lang="en-US" sz="1600" dirty="0">
                <a:latin typeface="Calibri" panose="020F0502020204030204" pitchFamily="34" charset="0"/>
              </a:rPr>
              <a:t> </a:t>
            </a:r>
          </a:p>
          <a:p>
            <a:r>
              <a:rPr lang="en-US" sz="1600" b="1" dirty="0">
                <a:latin typeface="Calibri" panose="020F0502020204030204" pitchFamily="34" charset="0"/>
              </a:rPr>
              <a:t>Publications Council  </a:t>
            </a:r>
            <a:r>
              <a:rPr lang="en-US" sz="1600" dirty="0">
                <a:latin typeface="Calibri" panose="020F0502020204030204" pitchFamily="34" charset="0"/>
              </a:rPr>
              <a:t>- Responsible for supporting NCA’s publishing program, including recommending editors to the LA for the Association’s journals. </a:t>
            </a:r>
          </a:p>
          <a:p>
            <a:endParaRPr lang="en-US" sz="1600" dirty="0">
              <a:latin typeface="Calibri" panose="020F0502020204030204" pitchFamily="34" charset="0"/>
            </a:endParaRPr>
          </a:p>
          <a:p>
            <a:r>
              <a:rPr lang="en-US" sz="1600" b="1" dirty="0">
                <a:latin typeface="Calibri" panose="020F0502020204030204" pitchFamily="34" charset="0"/>
              </a:rPr>
              <a:t>Research Council </a:t>
            </a:r>
            <a:r>
              <a:rPr lang="en-US" sz="1600" dirty="0">
                <a:latin typeface="Calibri" panose="020F0502020204030204" pitchFamily="34" charset="0"/>
              </a:rPr>
              <a:t>– Responsible for supporting the creation and dissemination of knowledge about Communication. </a:t>
            </a:r>
          </a:p>
          <a:p>
            <a:r>
              <a:rPr lang="en-US" b="1" dirty="0">
                <a:latin typeface="Calibri" panose="020F0502020204030204" pitchFamily="34" charset="0"/>
              </a:rPr>
              <a:t> </a:t>
            </a:r>
          </a:p>
          <a:p>
            <a:endParaRPr lang="en-US" b="1" dirty="0">
              <a:latin typeface="Calibri" panose="020F0502020204030204" pitchFamily="34" charset="0"/>
            </a:endParaRPr>
          </a:p>
          <a:p>
            <a:endParaRPr lang="en-US" dirty="0"/>
          </a:p>
        </p:txBody>
      </p:sp>
      <p:sp>
        <p:nvSpPr>
          <p:cNvPr id="3" name="Isosceles Triangle 2">
            <a:extLst>
              <a:ext uri="{FF2B5EF4-FFF2-40B4-BE49-F238E27FC236}">
                <a16:creationId xmlns:a16="http://schemas.microsoft.com/office/drawing/2014/main" id="{A07AF5CA-0E2F-8644-24C0-57EEAD32F9EC}"/>
              </a:ext>
            </a:extLst>
          </p:cNvPr>
          <p:cNvSpPr>
            <a:spLocks/>
          </p:cNvSpPr>
          <p:nvPr/>
        </p:nvSpPr>
        <p:spPr>
          <a:xfrm rot="10800000">
            <a:off x="5301237" y="2020824"/>
            <a:ext cx="3979162" cy="4041648"/>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EB73A2CD-54D8-0D7C-7BCD-F144789ED79A}"/>
              </a:ext>
            </a:extLst>
          </p:cNvPr>
          <p:cNvSpPr txBox="1">
            <a:spLocks/>
          </p:cNvSpPr>
          <p:nvPr/>
        </p:nvSpPr>
        <p:spPr>
          <a:xfrm>
            <a:off x="5763770" y="2146846"/>
            <a:ext cx="3054096" cy="369332"/>
          </a:xfrm>
          <a:prstGeom prst="rect">
            <a:avLst/>
          </a:prstGeom>
          <a:noFill/>
        </p:spPr>
        <p:txBody>
          <a:bodyPr wrap="square" rtlCol="0">
            <a:spAutoFit/>
          </a:bodyPr>
          <a:lstStyle/>
          <a:p>
            <a:pPr algn="ctr"/>
            <a:r>
              <a:rPr lang="en-US" dirty="0"/>
              <a:t>Legislative Assembly </a:t>
            </a:r>
          </a:p>
        </p:txBody>
      </p:sp>
      <p:sp>
        <p:nvSpPr>
          <p:cNvPr id="6" name="TextBox 5">
            <a:extLst>
              <a:ext uri="{FF2B5EF4-FFF2-40B4-BE49-F238E27FC236}">
                <a16:creationId xmlns:a16="http://schemas.microsoft.com/office/drawing/2014/main" id="{DB554885-2D90-2520-549F-2D1965BA5FAD}"/>
              </a:ext>
            </a:extLst>
          </p:cNvPr>
          <p:cNvSpPr txBox="1">
            <a:spLocks/>
          </p:cNvSpPr>
          <p:nvPr/>
        </p:nvSpPr>
        <p:spPr>
          <a:xfrm>
            <a:off x="5751576" y="2747172"/>
            <a:ext cx="3054096" cy="553998"/>
          </a:xfrm>
          <a:prstGeom prst="rect">
            <a:avLst/>
          </a:prstGeom>
          <a:noFill/>
        </p:spPr>
        <p:txBody>
          <a:bodyPr wrap="square" rtlCol="0">
            <a:spAutoFit/>
          </a:bodyPr>
          <a:lstStyle/>
          <a:p>
            <a:pPr algn="ctr"/>
            <a:r>
              <a:rPr lang="en-US" dirty="0"/>
              <a:t>Executive Committee</a:t>
            </a:r>
          </a:p>
          <a:p>
            <a:pPr algn="ctr"/>
            <a:r>
              <a:rPr lang="en-US" sz="1200" dirty="0"/>
              <a:t>(LA members)</a:t>
            </a:r>
          </a:p>
        </p:txBody>
      </p:sp>
      <p:sp>
        <p:nvSpPr>
          <p:cNvPr id="8" name="TextBox 7">
            <a:extLst>
              <a:ext uri="{FF2B5EF4-FFF2-40B4-BE49-F238E27FC236}">
                <a16:creationId xmlns:a16="http://schemas.microsoft.com/office/drawing/2014/main" id="{EEA7AA61-DD02-C7D0-EC40-2A24EAAA5677}"/>
              </a:ext>
            </a:extLst>
          </p:cNvPr>
          <p:cNvSpPr txBox="1">
            <a:spLocks/>
          </p:cNvSpPr>
          <p:nvPr/>
        </p:nvSpPr>
        <p:spPr>
          <a:xfrm>
            <a:off x="6132578" y="4196346"/>
            <a:ext cx="2316480" cy="646331"/>
          </a:xfrm>
          <a:prstGeom prst="rect">
            <a:avLst/>
          </a:prstGeom>
          <a:noFill/>
        </p:spPr>
        <p:txBody>
          <a:bodyPr wrap="square" rtlCol="0">
            <a:spAutoFit/>
          </a:bodyPr>
          <a:lstStyle/>
          <a:p>
            <a:pPr algn="ctr"/>
            <a:r>
              <a:rPr lang="en-US" dirty="0"/>
              <a:t>Standing Committees</a:t>
            </a:r>
          </a:p>
        </p:txBody>
      </p:sp>
      <p:sp>
        <p:nvSpPr>
          <p:cNvPr id="9" name="TextBox 8">
            <a:extLst>
              <a:ext uri="{FF2B5EF4-FFF2-40B4-BE49-F238E27FC236}">
                <a16:creationId xmlns:a16="http://schemas.microsoft.com/office/drawing/2014/main" id="{123A27FF-DB50-FBAA-1751-57E00FE8A110}"/>
              </a:ext>
            </a:extLst>
          </p:cNvPr>
          <p:cNvSpPr txBox="1">
            <a:spLocks/>
          </p:cNvSpPr>
          <p:nvPr/>
        </p:nvSpPr>
        <p:spPr>
          <a:xfrm>
            <a:off x="5763770" y="3551923"/>
            <a:ext cx="3054096" cy="553998"/>
          </a:xfrm>
          <a:prstGeom prst="rect">
            <a:avLst/>
          </a:prstGeom>
          <a:noFill/>
        </p:spPr>
        <p:txBody>
          <a:bodyPr wrap="square" rtlCol="0">
            <a:spAutoFit/>
          </a:bodyPr>
          <a:lstStyle/>
          <a:p>
            <a:pPr algn="ctr"/>
            <a:r>
              <a:rPr lang="en-US" dirty="0"/>
              <a:t>Finance Committee</a:t>
            </a:r>
          </a:p>
          <a:p>
            <a:pPr algn="ctr"/>
            <a:r>
              <a:rPr lang="en-US" sz="1200" dirty="0"/>
              <a:t>(EC members)</a:t>
            </a:r>
          </a:p>
        </p:txBody>
      </p:sp>
      <p:sp>
        <p:nvSpPr>
          <p:cNvPr id="12" name="Title 1">
            <a:extLst>
              <a:ext uri="{FF2B5EF4-FFF2-40B4-BE49-F238E27FC236}">
                <a16:creationId xmlns:a16="http://schemas.microsoft.com/office/drawing/2014/main" id="{EDC2290F-5DE0-7FE7-2F09-2CC91524D7B4}"/>
              </a:ext>
            </a:extLst>
          </p:cNvPr>
          <p:cNvSpPr txBox="1">
            <a:spLocks/>
          </p:cNvSpPr>
          <p:nvPr/>
        </p:nvSpPr>
        <p:spPr>
          <a:xfrm>
            <a:off x="683731" y="912968"/>
            <a:ext cx="8596668" cy="64109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solidFill>
                  <a:schemeClr val="tx1"/>
                </a:solidFill>
              </a:rPr>
              <a:t>Standing Committees Listed in the Bylaws</a:t>
            </a:r>
          </a:p>
        </p:txBody>
      </p:sp>
    </p:spTree>
    <p:extLst>
      <p:ext uri="{BB962C8B-B14F-4D97-AF65-F5344CB8AC3E}">
        <p14:creationId xmlns:p14="http://schemas.microsoft.com/office/powerpoint/2010/main" val="108737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795528" y="2020824"/>
            <a:ext cx="4105656" cy="5047536"/>
          </a:xfrm>
          <a:prstGeom prst="rect">
            <a:avLst/>
          </a:prstGeom>
          <a:noFill/>
        </p:spPr>
        <p:txBody>
          <a:bodyPr wrap="square" rtlCol="0">
            <a:spAutoFit/>
          </a:bodyPr>
          <a:lstStyle/>
          <a:p>
            <a:r>
              <a:rPr lang="en-US" b="1" dirty="0">
                <a:effectLst/>
                <a:latin typeface="Calibri" panose="020F0502020204030204" pitchFamily="34" charset="0"/>
                <a:ea typeface="Calibri" panose="020F0502020204030204" pitchFamily="34" charset="0"/>
              </a:rPr>
              <a:t>Standing Committees Continued</a:t>
            </a:r>
          </a:p>
          <a:p>
            <a:endParaRPr lang="en-US" b="1" dirty="0">
              <a:latin typeface="Calibri" panose="020F0502020204030204" pitchFamily="34" charset="0"/>
            </a:endParaRPr>
          </a:p>
          <a:p>
            <a:r>
              <a:rPr lang="en-US" sz="1600" b="1" dirty="0">
                <a:latin typeface="Calibri" panose="020F0502020204030204" pitchFamily="34" charset="0"/>
              </a:rPr>
              <a:t>Teaching and Learning Council </a:t>
            </a:r>
            <a:r>
              <a:rPr lang="en-US" sz="1600" dirty="0">
                <a:latin typeface="Calibri" panose="020F0502020204030204" pitchFamily="34" charset="0"/>
              </a:rPr>
              <a:t>– Responsible for supporting disciplinary pedagogy. </a:t>
            </a:r>
          </a:p>
          <a:p>
            <a:r>
              <a:rPr lang="en-US" sz="1600" dirty="0">
                <a:latin typeface="Calibri" panose="020F0502020204030204" pitchFamily="34" charset="0"/>
              </a:rPr>
              <a:t> </a:t>
            </a:r>
          </a:p>
          <a:p>
            <a:r>
              <a:rPr lang="en-US" sz="1600" b="1" dirty="0">
                <a:latin typeface="Calibri" panose="020F0502020204030204" pitchFamily="34" charset="0"/>
              </a:rPr>
              <a:t>IDEA Council </a:t>
            </a:r>
            <a:r>
              <a:rPr lang="en-US" sz="1600" dirty="0">
                <a:latin typeface="Calibri" panose="020F0502020204030204" pitchFamily="34" charset="0"/>
              </a:rPr>
              <a:t>– Monitoring and making recommendations to enhance the diversity of NCA. </a:t>
            </a:r>
          </a:p>
          <a:p>
            <a:r>
              <a:rPr lang="en-US" sz="1600" dirty="0">
                <a:latin typeface="Calibri" panose="020F0502020204030204" pitchFamily="34" charset="0"/>
              </a:rPr>
              <a:t> </a:t>
            </a:r>
          </a:p>
          <a:p>
            <a:r>
              <a:rPr lang="en-US" sz="1600" b="1" dirty="0">
                <a:latin typeface="Calibri" panose="020F0502020204030204" pitchFamily="34" charset="0"/>
              </a:rPr>
              <a:t>Resolutions Committee </a:t>
            </a:r>
            <a:r>
              <a:rPr lang="en-US" sz="1600" dirty="0">
                <a:latin typeface="Calibri" panose="020F0502020204030204" pitchFamily="34" charset="0"/>
              </a:rPr>
              <a:t>– Responsible for reviewing proposed public statements and providing related recommendations to the LA. </a:t>
            </a:r>
          </a:p>
          <a:p>
            <a:endParaRPr lang="en-US" sz="1600" dirty="0">
              <a:latin typeface="Calibri" panose="020F0502020204030204" pitchFamily="34" charset="0"/>
            </a:endParaRPr>
          </a:p>
          <a:p>
            <a:r>
              <a:rPr lang="en-US" sz="1600" b="1" dirty="0">
                <a:latin typeface="Calibri" panose="020F0502020204030204" pitchFamily="34" charset="0"/>
              </a:rPr>
              <a:t>Convention Committee </a:t>
            </a:r>
            <a:r>
              <a:rPr lang="en-US" sz="1600" dirty="0">
                <a:latin typeface="Calibri" panose="020F0502020204030204" pitchFamily="34" charset="0"/>
              </a:rPr>
              <a:t>– Responsible for providing recommendations on issues related to convention locations. </a:t>
            </a:r>
          </a:p>
          <a:p>
            <a:r>
              <a:rPr lang="en-US" b="1" dirty="0">
                <a:latin typeface="Calibri" panose="020F0502020204030204" pitchFamily="34" charset="0"/>
              </a:rPr>
              <a:t> </a:t>
            </a:r>
          </a:p>
          <a:p>
            <a:endParaRPr lang="en-US" b="1" dirty="0">
              <a:latin typeface="Calibri" panose="020F0502020204030204" pitchFamily="34" charset="0"/>
            </a:endParaRPr>
          </a:p>
          <a:p>
            <a:endParaRPr lang="en-US" dirty="0"/>
          </a:p>
        </p:txBody>
      </p:sp>
      <p:sp>
        <p:nvSpPr>
          <p:cNvPr id="3" name="Isosceles Triangle 2">
            <a:extLst>
              <a:ext uri="{FF2B5EF4-FFF2-40B4-BE49-F238E27FC236}">
                <a16:creationId xmlns:a16="http://schemas.microsoft.com/office/drawing/2014/main" id="{A07AF5CA-0E2F-8644-24C0-57EEAD32F9EC}"/>
              </a:ext>
            </a:extLst>
          </p:cNvPr>
          <p:cNvSpPr>
            <a:spLocks/>
          </p:cNvSpPr>
          <p:nvPr/>
        </p:nvSpPr>
        <p:spPr>
          <a:xfrm rot="10800000">
            <a:off x="5301237" y="2020824"/>
            <a:ext cx="3979162" cy="4041648"/>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EB73A2CD-54D8-0D7C-7BCD-F144789ED79A}"/>
              </a:ext>
            </a:extLst>
          </p:cNvPr>
          <p:cNvSpPr txBox="1">
            <a:spLocks/>
          </p:cNvSpPr>
          <p:nvPr/>
        </p:nvSpPr>
        <p:spPr>
          <a:xfrm>
            <a:off x="5763770" y="2146846"/>
            <a:ext cx="3054096" cy="369332"/>
          </a:xfrm>
          <a:prstGeom prst="rect">
            <a:avLst/>
          </a:prstGeom>
          <a:noFill/>
        </p:spPr>
        <p:txBody>
          <a:bodyPr wrap="square" rtlCol="0">
            <a:spAutoFit/>
          </a:bodyPr>
          <a:lstStyle/>
          <a:p>
            <a:pPr algn="ctr"/>
            <a:r>
              <a:rPr lang="en-US" dirty="0"/>
              <a:t>Legislative Assembly </a:t>
            </a:r>
          </a:p>
        </p:txBody>
      </p:sp>
      <p:sp>
        <p:nvSpPr>
          <p:cNvPr id="6" name="TextBox 5">
            <a:extLst>
              <a:ext uri="{FF2B5EF4-FFF2-40B4-BE49-F238E27FC236}">
                <a16:creationId xmlns:a16="http://schemas.microsoft.com/office/drawing/2014/main" id="{DB554885-2D90-2520-549F-2D1965BA5FAD}"/>
              </a:ext>
            </a:extLst>
          </p:cNvPr>
          <p:cNvSpPr txBox="1">
            <a:spLocks/>
          </p:cNvSpPr>
          <p:nvPr/>
        </p:nvSpPr>
        <p:spPr>
          <a:xfrm>
            <a:off x="5751576" y="2747172"/>
            <a:ext cx="3054096" cy="553998"/>
          </a:xfrm>
          <a:prstGeom prst="rect">
            <a:avLst/>
          </a:prstGeom>
          <a:noFill/>
        </p:spPr>
        <p:txBody>
          <a:bodyPr wrap="square" rtlCol="0">
            <a:spAutoFit/>
          </a:bodyPr>
          <a:lstStyle/>
          <a:p>
            <a:pPr algn="ctr"/>
            <a:r>
              <a:rPr lang="en-US" dirty="0"/>
              <a:t>Executive Committee</a:t>
            </a:r>
          </a:p>
          <a:p>
            <a:pPr algn="ctr"/>
            <a:r>
              <a:rPr lang="en-US" sz="1200" dirty="0"/>
              <a:t>(LA members)</a:t>
            </a:r>
          </a:p>
        </p:txBody>
      </p:sp>
      <p:sp>
        <p:nvSpPr>
          <p:cNvPr id="8" name="TextBox 7">
            <a:extLst>
              <a:ext uri="{FF2B5EF4-FFF2-40B4-BE49-F238E27FC236}">
                <a16:creationId xmlns:a16="http://schemas.microsoft.com/office/drawing/2014/main" id="{EEA7AA61-DD02-C7D0-EC40-2A24EAAA5677}"/>
              </a:ext>
            </a:extLst>
          </p:cNvPr>
          <p:cNvSpPr txBox="1">
            <a:spLocks/>
          </p:cNvSpPr>
          <p:nvPr/>
        </p:nvSpPr>
        <p:spPr>
          <a:xfrm>
            <a:off x="6132578" y="4196346"/>
            <a:ext cx="2316480" cy="646331"/>
          </a:xfrm>
          <a:prstGeom prst="rect">
            <a:avLst/>
          </a:prstGeom>
          <a:noFill/>
        </p:spPr>
        <p:txBody>
          <a:bodyPr wrap="square" rtlCol="0">
            <a:spAutoFit/>
          </a:bodyPr>
          <a:lstStyle/>
          <a:p>
            <a:pPr algn="ctr"/>
            <a:r>
              <a:rPr lang="en-US" dirty="0"/>
              <a:t>Standing Committees</a:t>
            </a:r>
          </a:p>
        </p:txBody>
      </p:sp>
      <p:sp>
        <p:nvSpPr>
          <p:cNvPr id="9" name="TextBox 8">
            <a:extLst>
              <a:ext uri="{FF2B5EF4-FFF2-40B4-BE49-F238E27FC236}">
                <a16:creationId xmlns:a16="http://schemas.microsoft.com/office/drawing/2014/main" id="{123A27FF-DB50-FBAA-1751-57E00FE8A110}"/>
              </a:ext>
            </a:extLst>
          </p:cNvPr>
          <p:cNvSpPr txBox="1">
            <a:spLocks/>
          </p:cNvSpPr>
          <p:nvPr/>
        </p:nvSpPr>
        <p:spPr>
          <a:xfrm>
            <a:off x="5763770" y="3551923"/>
            <a:ext cx="3054096" cy="553998"/>
          </a:xfrm>
          <a:prstGeom prst="rect">
            <a:avLst/>
          </a:prstGeom>
          <a:noFill/>
        </p:spPr>
        <p:txBody>
          <a:bodyPr wrap="square" rtlCol="0">
            <a:spAutoFit/>
          </a:bodyPr>
          <a:lstStyle/>
          <a:p>
            <a:pPr algn="ctr"/>
            <a:r>
              <a:rPr lang="en-US" dirty="0"/>
              <a:t>Finance Committee</a:t>
            </a:r>
          </a:p>
          <a:p>
            <a:pPr algn="ctr"/>
            <a:r>
              <a:rPr lang="en-US" sz="1200" dirty="0"/>
              <a:t>(EC members)</a:t>
            </a:r>
          </a:p>
        </p:txBody>
      </p:sp>
      <p:sp>
        <p:nvSpPr>
          <p:cNvPr id="12" name="Title 1">
            <a:extLst>
              <a:ext uri="{FF2B5EF4-FFF2-40B4-BE49-F238E27FC236}">
                <a16:creationId xmlns:a16="http://schemas.microsoft.com/office/drawing/2014/main" id="{FDAE79F0-28A5-DA88-4F01-11320E62CF29}"/>
              </a:ext>
            </a:extLst>
          </p:cNvPr>
          <p:cNvSpPr txBox="1">
            <a:spLocks/>
          </p:cNvSpPr>
          <p:nvPr/>
        </p:nvSpPr>
        <p:spPr>
          <a:xfrm>
            <a:off x="683731" y="912968"/>
            <a:ext cx="8596668" cy="64109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solidFill>
                  <a:schemeClr val="tx1"/>
                </a:solidFill>
              </a:rPr>
              <a:t>Standing Committees Listed in the Bylaws</a:t>
            </a:r>
          </a:p>
        </p:txBody>
      </p:sp>
    </p:spTree>
    <p:extLst>
      <p:ext uri="{BB962C8B-B14F-4D97-AF65-F5344CB8AC3E}">
        <p14:creationId xmlns:p14="http://schemas.microsoft.com/office/powerpoint/2010/main" val="3960431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268185"/>
          </a:xfrm>
        </p:spPr>
        <p:txBody>
          <a:bodyPr/>
          <a:lstStyle/>
          <a:p>
            <a:r>
              <a:rPr lang="en-US" dirty="0">
                <a:solidFill>
                  <a:schemeClr val="tx1"/>
                </a:solidFill>
              </a:rPr>
              <a:t>Unit? Interest Group? Affiliate? </a:t>
            </a:r>
            <a:br>
              <a:rPr lang="en-US" dirty="0">
                <a:solidFill>
                  <a:schemeClr val="tx1"/>
                </a:solidFill>
              </a:rPr>
            </a:br>
            <a:r>
              <a:rPr lang="en-US" dirty="0">
                <a:solidFill>
                  <a:schemeClr val="tx1"/>
                </a:solidFill>
              </a:rPr>
              <a:t>What’s the difference? </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795528" y="2020824"/>
            <a:ext cx="7973568" cy="4278094"/>
          </a:xfrm>
          <a:prstGeom prst="rect">
            <a:avLst/>
          </a:prstGeom>
          <a:noFill/>
        </p:spPr>
        <p:txBody>
          <a:bodyPr wrap="square" rtlCol="0">
            <a:spAutoFit/>
          </a:bodyPr>
          <a:lstStyle/>
          <a:p>
            <a:r>
              <a:rPr lang="en-US" sz="1600" b="1" dirty="0"/>
              <a:t>Units</a:t>
            </a:r>
            <a:r>
              <a:rPr lang="en-US" sz="1600" dirty="0"/>
              <a:t>: Term does not exist in the current Bylaws adopted by the Legislative Assembly in 2016. The term is used by the convention team to encompass all Interest Groups, Affiliates, and Special Sessions that program slots.  </a:t>
            </a:r>
          </a:p>
          <a:p>
            <a:endParaRPr lang="en-US" sz="1600" dirty="0"/>
          </a:p>
          <a:p>
            <a:r>
              <a:rPr lang="en-US" sz="1600" b="1" dirty="0"/>
              <a:t>Interest Groups</a:t>
            </a:r>
            <a:r>
              <a:rPr lang="en-US" sz="1600" dirty="0"/>
              <a:t> - Divisions, Sections, and Caucuses</a:t>
            </a:r>
          </a:p>
          <a:p>
            <a:endParaRPr lang="en-US" sz="1600" dirty="0"/>
          </a:p>
          <a:p>
            <a:r>
              <a:rPr lang="en-US" sz="1600" b="1" dirty="0"/>
              <a:t>Divisions</a:t>
            </a:r>
            <a:r>
              <a:rPr lang="en-US" sz="1600" dirty="0"/>
              <a:t> - </a:t>
            </a:r>
            <a:r>
              <a:rPr lang="en-US" sz="1600" dirty="0">
                <a:effectLst/>
                <a:latin typeface="Calibri" panose="020F0502020204030204" pitchFamily="34" charset="0"/>
                <a:ea typeface="Calibri" panose="020F0502020204030204" pitchFamily="34" charset="0"/>
                <a:cs typeface="Calibri" panose="020F0502020204030204" pitchFamily="34" charset="0"/>
              </a:rPr>
              <a:t>Interest groups for members with shared focus on particular topics of substantive study.</a:t>
            </a:r>
          </a:p>
          <a:p>
            <a:endParaRPr lang="en-US" sz="1600" dirty="0"/>
          </a:p>
          <a:p>
            <a:r>
              <a:rPr lang="en-US" sz="1600" b="1" dirty="0"/>
              <a:t>Sections</a:t>
            </a:r>
            <a:r>
              <a:rPr lang="en-US" sz="1600" dirty="0"/>
              <a:t> - </a:t>
            </a:r>
            <a:r>
              <a:rPr lang="en-US" sz="1600" dirty="0">
                <a:effectLst/>
                <a:latin typeface="Calibri" panose="020F0502020204030204" pitchFamily="34" charset="0"/>
                <a:ea typeface="Calibri" panose="020F0502020204030204" pitchFamily="34" charset="0"/>
                <a:cs typeface="Calibri" panose="020F0502020204030204" pitchFamily="34" charset="0"/>
              </a:rPr>
              <a:t>Interest groups for members sharing common professional settings.</a:t>
            </a:r>
          </a:p>
          <a:p>
            <a:endParaRPr lang="en-US" sz="1600" dirty="0"/>
          </a:p>
          <a:p>
            <a:r>
              <a:rPr lang="en-US" sz="1600" b="1" dirty="0"/>
              <a:t>Caucuses</a:t>
            </a:r>
            <a:r>
              <a:rPr lang="en-US" sz="1600" dirty="0"/>
              <a:t> – </a:t>
            </a:r>
            <a:r>
              <a:rPr lang="en-US" sz="1600" dirty="0">
                <a:latin typeface="Calibri" panose="020F0502020204030204" pitchFamily="34" charset="0"/>
                <a:cs typeface="Calibri" panose="020F0502020204030204" pitchFamily="34" charset="0"/>
              </a:rPr>
              <a:t>Historically,</a:t>
            </a:r>
            <a:r>
              <a:rPr lang="en-US" sz="1600" dirty="0">
                <a:effectLst/>
                <a:latin typeface="Calibri" panose="020F0502020204030204" pitchFamily="34" charset="0"/>
                <a:ea typeface="Calibri" panose="020F0502020204030204" pitchFamily="34" charset="0"/>
                <a:cs typeface="Calibri" panose="020F0502020204030204" pitchFamily="34" charset="0"/>
              </a:rPr>
              <a:t> underrepresented demographic group in terms of gender, race, ethnicity, sexuality, and ability.</a:t>
            </a:r>
          </a:p>
          <a:p>
            <a:endParaRPr lang="en-US" sz="1600" dirty="0"/>
          </a:p>
          <a:p>
            <a:r>
              <a:rPr lang="en-US" sz="1600" b="1" dirty="0"/>
              <a:t>Affiliates</a:t>
            </a:r>
            <a:r>
              <a:rPr lang="en-US" sz="1600" dirty="0"/>
              <a:t> – </a:t>
            </a:r>
            <a:r>
              <a:rPr lang="en-US" sz="1600" dirty="0">
                <a:solidFill>
                  <a:srgbClr val="333333"/>
                </a:solidFill>
                <a:latin typeface="Open Sans" panose="020B0606030504020204" pitchFamily="34" charset="0"/>
              </a:rPr>
              <a:t>O</a:t>
            </a:r>
            <a:r>
              <a:rPr lang="en-US" sz="1600" b="0" i="0" dirty="0">
                <a:solidFill>
                  <a:srgbClr val="333333"/>
                </a:solidFill>
                <a:effectLst/>
                <a:latin typeface="Open Sans" panose="020B0606030504020204" pitchFamily="34" charset="0"/>
              </a:rPr>
              <a:t>rganizations/Associations that are independent from NCA. Typically, an affiliate will have a shared mission related to Communication pedagogy or scholarship. </a:t>
            </a:r>
            <a:r>
              <a:rPr lang="en-US" sz="1600" b="0" i="0" dirty="0">
                <a:solidFill>
                  <a:srgbClr val="333333"/>
                </a:solidFill>
                <a:effectLst/>
                <a:latin typeface="Open Sans" panose="020B0606030504020204" pitchFamily="34" charset="0"/>
                <a:hlinkClick r:id="rId4"/>
              </a:rPr>
              <a:t>https://www.natcom.org/about-nca/affiliates</a:t>
            </a:r>
            <a:r>
              <a:rPr lang="en-US" sz="1600" b="0" i="0" dirty="0">
                <a:solidFill>
                  <a:srgbClr val="333333"/>
                </a:solidFill>
                <a:effectLst/>
                <a:latin typeface="Open Sans" panose="020B0606030504020204" pitchFamily="34" charset="0"/>
              </a:rPr>
              <a:t> </a:t>
            </a:r>
            <a:endParaRPr lang="en-US" sz="1600" dirty="0"/>
          </a:p>
        </p:txBody>
      </p:sp>
    </p:spTree>
    <p:extLst>
      <p:ext uri="{BB962C8B-B14F-4D97-AF65-F5344CB8AC3E}">
        <p14:creationId xmlns:p14="http://schemas.microsoft.com/office/powerpoint/2010/main" val="2593585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268185"/>
          </a:xfrm>
        </p:spPr>
        <p:txBody>
          <a:bodyPr/>
          <a:lstStyle/>
          <a:p>
            <a:r>
              <a:rPr lang="en-US" dirty="0">
                <a:solidFill>
                  <a:schemeClr val="tx1"/>
                </a:solidFill>
              </a:rPr>
              <a:t>Unit? Interest Group? Affiliate? </a:t>
            </a:r>
            <a:br>
              <a:rPr lang="en-US" dirty="0">
                <a:solidFill>
                  <a:schemeClr val="tx1"/>
                </a:solidFill>
              </a:rPr>
            </a:br>
            <a:r>
              <a:rPr lang="en-US" dirty="0">
                <a:solidFill>
                  <a:schemeClr val="tx1"/>
                </a:solidFill>
              </a:rPr>
              <a:t>What’s the difference? </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795528" y="2020824"/>
            <a:ext cx="7973568" cy="4770537"/>
          </a:xfrm>
          <a:prstGeom prst="rect">
            <a:avLst/>
          </a:prstGeom>
          <a:noFill/>
        </p:spPr>
        <p:txBody>
          <a:bodyPr wrap="square" rtlCol="0">
            <a:spAutoFit/>
          </a:bodyPr>
          <a:lstStyle/>
          <a:p>
            <a:r>
              <a:rPr lang="en-US" sz="1600" dirty="0"/>
              <a:t>Adding an Interest Group to your membership</a:t>
            </a:r>
          </a:p>
          <a:p>
            <a:endParaRPr lang="en-US" sz="1600" dirty="0"/>
          </a:p>
          <a:p>
            <a:pPr marL="285750" indent="-285750">
              <a:buFont typeface="Wingdings" panose="05000000000000000000" pitchFamily="2" charset="2"/>
              <a:buChar char="Ø"/>
            </a:pPr>
            <a:r>
              <a:rPr lang="en-US" sz="1600" dirty="0"/>
              <a:t>New and returning NCA Regular and Student members can add five Divisions and/or Sections at no cost.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Retired and Life members may add extra Divisions and Section for free.</a:t>
            </a:r>
          </a:p>
          <a:p>
            <a:endParaRPr lang="en-US" sz="1600" dirty="0"/>
          </a:p>
          <a:p>
            <a:pPr marL="285750" indent="-285750">
              <a:buFont typeface="Wingdings" panose="05000000000000000000" pitchFamily="2" charset="2"/>
              <a:buChar char="Ø"/>
            </a:pPr>
            <a:r>
              <a:rPr lang="en-US" sz="1600" dirty="0"/>
              <a:t>After five, each additional Division/Section costs $5.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Caucus affiliation is free. A new or returning member may add zero or all nine caucuses to their membership.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Interest Group membership expiration corresponds with NCA membership.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NCA Members may add all 65 interest groups. It would cost $255.</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Interest Group Webpages: </a:t>
            </a:r>
            <a:r>
              <a:rPr lang="en-US" sz="1600" dirty="0">
                <a:hlinkClick r:id="rId4"/>
              </a:rPr>
              <a:t>https://www.natcom.org/about-nca/membership-and-interest-groups/nca-interest-groups</a:t>
            </a:r>
            <a:r>
              <a:rPr lang="en-US" sz="1600" dirty="0"/>
              <a:t>  </a:t>
            </a:r>
            <a:endParaRPr lang="en-US" sz="1600" b="1" dirty="0"/>
          </a:p>
          <a:p>
            <a:endParaRPr lang="en-US" sz="1600" dirty="0"/>
          </a:p>
        </p:txBody>
      </p:sp>
    </p:spTree>
    <p:extLst>
      <p:ext uri="{BB962C8B-B14F-4D97-AF65-F5344CB8AC3E}">
        <p14:creationId xmlns:p14="http://schemas.microsoft.com/office/powerpoint/2010/main" val="746623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A0B32-6E30-FBBE-289D-38936E1E2EE3}"/>
              </a:ext>
            </a:extLst>
          </p:cNvPr>
          <p:cNvSpPr>
            <a:spLocks noGrp="1"/>
          </p:cNvSpPr>
          <p:nvPr>
            <p:ph type="title"/>
          </p:nvPr>
        </p:nvSpPr>
        <p:spPr>
          <a:xfrm>
            <a:off x="677334" y="662214"/>
            <a:ext cx="8596668" cy="1183363"/>
          </a:xfrm>
        </p:spPr>
        <p:txBody>
          <a:bodyPr>
            <a:noAutofit/>
          </a:bodyPr>
          <a:lstStyle/>
          <a:p>
            <a:r>
              <a:rPr lang="en-US" dirty="0">
                <a:solidFill>
                  <a:schemeClr val="tx1"/>
                </a:solidFill>
              </a:rPr>
              <a:t>National Leadership Breakdown</a:t>
            </a:r>
            <a:br>
              <a:rPr lang="en-US" dirty="0">
                <a:solidFill>
                  <a:schemeClr val="tx1"/>
                </a:solidFill>
              </a:rPr>
            </a:br>
            <a:r>
              <a:rPr lang="en-US" dirty="0">
                <a:solidFill>
                  <a:schemeClr val="tx1"/>
                </a:solidFill>
              </a:rPr>
              <a:t>Interest Groups</a:t>
            </a:r>
          </a:p>
        </p:txBody>
      </p:sp>
      <p:pic>
        <p:nvPicPr>
          <p:cNvPr id="4" name="Picture 3" descr="A picture containing logo">
            <a:extLst>
              <a:ext uri="{FF2B5EF4-FFF2-40B4-BE49-F238E27FC236}">
                <a16:creationId xmlns:a16="http://schemas.microsoft.com/office/drawing/2014/main" id="{EC9D3A44-AEFD-66EA-7C5E-DDCEE944654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954" t="2269" r="15311" b="34257"/>
          <a:stretch/>
        </p:blipFill>
        <p:spPr>
          <a:xfrm>
            <a:off x="94268" y="96607"/>
            <a:ext cx="865047" cy="565608"/>
          </a:xfrm>
          <a:prstGeom prst="rect">
            <a:avLst/>
          </a:prstGeom>
        </p:spPr>
      </p:pic>
      <p:sp>
        <p:nvSpPr>
          <p:cNvPr id="7" name="TextBox 6">
            <a:extLst>
              <a:ext uri="{FF2B5EF4-FFF2-40B4-BE49-F238E27FC236}">
                <a16:creationId xmlns:a16="http://schemas.microsoft.com/office/drawing/2014/main" id="{86DC3B00-901E-7F5B-E6D2-064414086C84}"/>
              </a:ext>
            </a:extLst>
          </p:cNvPr>
          <p:cNvSpPr txBox="1"/>
          <p:nvPr/>
        </p:nvSpPr>
        <p:spPr>
          <a:xfrm>
            <a:off x="803169" y="1970490"/>
            <a:ext cx="7973568" cy="4856714"/>
          </a:xfrm>
          <a:prstGeom prst="rect">
            <a:avLst/>
          </a:prstGeom>
          <a:noFill/>
        </p:spPr>
        <p:txBody>
          <a:bodyPr wrap="square" rtlCol="0">
            <a:spAutoFit/>
          </a:bodyPr>
          <a:lstStyle/>
          <a:p>
            <a:r>
              <a:rPr lang="en-US" sz="1600" b="1" dirty="0"/>
              <a:t>Legislative Assembly Representation</a:t>
            </a:r>
          </a:p>
          <a:p>
            <a:endParaRPr lang="en-US" sz="1600" dirty="0"/>
          </a:p>
          <a:p>
            <a:r>
              <a:rPr lang="en-US" sz="1600" dirty="0"/>
              <a:t>Close to 88% of LA members are Interest Group representatives. The LA currently has 181 slots. </a:t>
            </a:r>
          </a:p>
          <a:p>
            <a:endParaRPr lang="en-US" sz="1600" b="1" dirty="0"/>
          </a:p>
          <a:p>
            <a:pPr marL="0" marR="0" algn="just">
              <a:lnSpc>
                <a:spcPct val="115000"/>
              </a:lnSpc>
              <a:spcBef>
                <a:spcPts val="0"/>
              </a:spcBef>
              <a:spcAft>
                <a:spcPts val="0"/>
              </a:spcAft>
            </a:pPr>
            <a:r>
              <a:rPr lang="en-US" sz="1600" dirty="0">
                <a:effectLst/>
                <a:ea typeface="Calibri" panose="020F0502020204030204" pitchFamily="34" charset="0"/>
                <a:cs typeface="Calibri" panose="020F0502020204030204" pitchFamily="34" charset="0"/>
              </a:rPr>
              <a:t>The number of representatives for each of the divisions and sections is calculated by the number of members of the group. </a:t>
            </a:r>
            <a:endParaRPr lang="en-US" sz="1600" dirty="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endParaRPr lang="en-US" sz="1600" dirty="0">
              <a:effectLst/>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Ø"/>
            </a:pPr>
            <a:r>
              <a:rPr lang="en-US" sz="1600" dirty="0">
                <a:effectLst/>
                <a:ea typeface="Times New Roman" panose="02020603050405020304" pitchFamily="18" charset="0"/>
                <a:cs typeface="Calibri" panose="020F0502020204030204" pitchFamily="34" charset="0"/>
              </a:rPr>
              <a:t>Divisions and Sections with fewer than 500 members have 2 representatives.</a:t>
            </a:r>
            <a:endParaRPr lang="en-US" sz="1600" dirty="0">
              <a:effectLst/>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Ø"/>
            </a:pPr>
            <a:r>
              <a:rPr lang="en-US" sz="1600" dirty="0">
                <a:effectLst/>
                <a:ea typeface="Times New Roman" panose="02020603050405020304" pitchFamily="18" charset="0"/>
                <a:cs typeface="Calibri" panose="020F0502020204030204" pitchFamily="34" charset="0"/>
              </a:rPr>
              <a:t>Divisions and Sections with 500-999 members have 3 representatives.</a:t>
            </a:r>
            <a:endParaRPr lang="en-US" sz="1600" dirty="0">
              <a:effectLst/>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Ø"/>
            </a:pPr>
            <a:r>
              <a:rPr lang="en-US" sz="1600" dirty="0">
                <a:effectLst/>
                <a:ea typeface="Times New Roman" panose="02020603050405020304" pitchFamily="18" charset="0"/>
                <a:cs typeface="Calibri" panose="020F0502020204030204" pitchFamily="34" charset="0"/>
              </a:rPr>
              <a:t>Divisions and Sections with 1,000-1,499 members have 4 representatives.</a:t>
            </a:r>
            <a:endParaRPr lang="en-US" sz="1600" dirty="0">
              <a:effectLst/>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Ø"/>
            </a:pPr>
            <a:r>
              <a:rPr lang="en-US" sz="1600" dirty="0">
                <a:effectLst/>
                <a:ea typeface="Times New Roman" panose="02020603050405020304" pitchFamily="18" charset="0"/>
                <a:cs typeface="Calibri" panose="020F0502020204030204" pitchFamily="34" charset="0"/>
              </a:rPr>
              <a:t>Divisions and Sections with 1,500 or more members have 5 representatives.</a:t>
            </a:r>
            <a:endParaRPr lang="en-US" sz="1600" dirty="0">
              <a:effectLst/>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0"/>
              </a:spcAft>
              <a:buFont typeface="Wingdings" panose="05000000000000000000" pitchFamily="2" charset="2"/>
              <a:buChar char="Ø"/>
            </a:pPr>
            <a:r>
              <a:rPr lang="en-US" sz="1600" dirty="0">
                <a:effectLst/>
                <a:ea typeface="Times New Roman" panose="02020603050405020304" pitchFamily="18" charset="0"/>
                <a:cs typeface="Calibri" panose="020F0502020204030204" pitchFamily="34" charset="0"/>
              </a:rPr>
              <a:t>Each Caucus has one representative.</a:t>
            </a:r>
            <a:endParaRPr lang="en-US" sz="1600" dirty="0">
              <a:effectLst/>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en-US" sz="1600" dirty="0">
                <a:effectLst/>
                <a:ea typeface="Calibri" panose="020F0502020204030204" pitchFamily="34" charset="0"/>
                <a:cs typeface="Calibri" panose="020F0502020204030204" pitchFamily="34" charset="0"/>
              </a:rPr>
              <a:t> </a:t>
            </a:r>
            <a:endParaRPr lang="en-US" sz="1600" dirty="0">
              <a:effectLst/>
              <a:ea typeface="Calibri" panose="020F0502020204030204" pitchFamily="34" charset="0"/>
              <a:cs typeface="Times New Roman" panose="02020603050405020304" pitchFamily="18" charset="0"/>
            </a:endParaRPr>
          </a:p>
          <a:p>
            <a:r>
              <a:rPr lang="en-US" sz="1600" dirty="0">
                <a:effectLst/>
                <a:ea typeface="Calibri" panose="020F0502020204030204" pitchFamily="34" charset="0"/>
              </a:rPr>
              <a:t>The National Office takes an official membership count for each Interest Group during the first week in January. The 2023 count is found on page 19 of the Interest Group Manual. </a:t>
            </a:r>
            <a:endParaRPr lang="en-US" sz="1600" b="1" dirty="0"/>
          </a:p>
          <a:p>
            <a:endParaRPr lang="en-US" sz="1600" b="1" dirty="0"/>
          </a:p>
        </p:txBody>
      </p:sp>
    </p:spTree>
    <p:extLst>
      <p:ext uri="{BB962C8B-B14F-4D97-AF65-F5344CB8AC3E}">
        <p14:creationId xmlns:p14="http://schemas.microsoft.com/office/powerpoint/2010/main" val="2255765234"/>
      </p:ext>
    </p:extLst>
  </p:cSld>
  <p:clrMapOvr>
    <a:masterClrMapping/>
  </p:clrMapOvr>
</p:sld>
</file>

<file path=ppt/theme/theme1.xml><?xml version="1.0" encoding="utf-8"?>
<a:theme xmlns:a="http://schemas.openxmlformats.org/drawingml/2006/main" name="Face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815</TotalTime>
  <Words>2100</Words>
  <Application>Microsoft Office PowerPoint</Application>
  <PresentationFormat>Widescreen</PresentationFormat>
  <Paragraphs>327</Paragraphs>
  <Slides>24</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Open Sans</vt:lpstr>
      <vt:lpstr>Trebuchet MS</vt:lpstr>
      <vt:lpstr>Wingdings</vt:lpstr>
      <vt:lpstr>Wingdings 3</vt:lpstr>
      <vt:lpstr>Facet</vt:lpstr>
      <vt:lpstr>PowerPoint Presentation</vt:lpstr>
      <vt:lpstr>Welcome and Thank You for Your Dedication and Service to NCA </vt:lpstr>
      <vt:lpstr>Legislative Assembly vs. Executive Committee</vt:lpstr>
      <vt:lpstr>PowerPoint Presentation</vt:lpstr>
      <vt:lpstr>PowerPoint Presentation</vt:lpstr>
      <vt:lpstr>PowerPoint Presentation</vt:lpstr>
      <vt:lpstr>Unit? Interest Group? Affiliate?  What’s the difference? </vt:lpstr>
      <vt:lpstr>Unit? Interest Group? Affiliate?  What’s the difference? </vt:lpstr>
      <vt:lpstr>National Leadership Breakdown Interest Groups</vt:lpstr>
      <vt:lpstr>National Leadership Breakdown Interest Groups</vt:lpstr>
      <vt:lpstr>National Leadership Breakdown Interest Groups</vt:lpstr>
      <vt:lpstr>National Leadership Breakdown Interest Groups</vt:lpstr>
      <vt:lpstr>National Leadership Breakdown Interest Groups</vt:lpstr>
      <vt:lpstr>Interest Group Dissolution</vt:lpstr>
      <vt:lpstr>Interest Group Budget Information  </vt:lpstr>
      <vt:lpstr>Interest Group Budget Information  </vt:lpstr>
      <vt:lpstr>Interest Group Activity</vt:lpstr>
      <vt:lpstr>Interest Group Activity</vt:lpstr>
      <vt:lpstr>PowerPoint Presentation</vt:lpstr>
      <vt:lpstr>Interest Groups and the Strategic Plan</vt:lpstr>
      <vt:lpstr>Interest Groups and the Strategic Plan</vt:lpstr>
      <vt:lpstr>Interest Groups and the Strategic Plan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Justin Danowski</dc:creator>
  <cp:lastModifiedBy>Justin Danowski</cp:lastModifiedBy>
  <cp:revision>7</cp:revision>
  <cp:lastPrinted>2023-04-28T14:39:52Z</cp:lastPrinted>
  <dcterms:created xsi:type="dcterms:W3CDTF">2023-04-25T20:04:32Z</dcterms:created>
  <dcterms:modified xsi:type="dcterms:W3CDTF">2023-05-01T16:20:42Z</dcterms:modified>
</cp:coreProperties>
</file>