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4057" r:id="rId2"/>
    <p:sldMasterId id="2147484129" r:id="rId3"/>
    <p:sldMasterId id="2147484141" r:id="rId4"/>
  </p:sldMasterIdLst>
  <p:notesMasterIdLst>
    <p:notesMasterId r:id="rId36"/>
  </p:notesMasterIdLst>
  <p:handoutMasterIdLst>
    <p:handoutMasterId r:id="rId37"/>
  </p:handoutMasterIdLst>
  <p:sldIdLst>
    <p:sldId id="676" r:id="rId5"/>
    <p:sldId id="596" r:id="rId6"/>
    <p:sldId id="762" r:id="rId7"/>
    <p:sldId id="715" r:id="rId8"/>
    <p:sldId id="712" r:id="rId9"/>
    <p:sldId id="690" r:id="rId10"/>
    <p:sldId id="691" r:id="rId11"/>
    <p:sldId id="764" r:id="rId12"/>
    <p:sldId id="765" r:id="rId13"/>
    <p:sldId id="779" r:id="rId14"/>
    <p:sldId id="754" r:id="rId15"/>
    <p:sldId id="780" r:id="rId16"/>
    <p:sldId id="781" r:id="rId17"/>
    <p:sldId id="725" r:id="rId18"/>
    <p:sldId id="757" r:id="rId19"/>
    <p:sldId id="775" r:id="rId20"/>
    <p:sldId id="772" r:id="rId21"/>
    <p:sldId id="782" r:id="rId22"/>
    <p:sldId id="783" r:id="rId23"/>
    <p:sldId id="784" r:id="rId24"/>
    <p:sldId id="785" r:id="rId25"/>
    <p:sldId id="786" r:id="rId26"/>
    <p:sldId id="787" r:id="rId27"/>
    <p:sldId id="788" r:id="rId28"/>
    <p:sldId id="766" r:id="rId29"/>
    <p:sldId id="774" r:id="rId30"/>
    <p:sldId id="747" r:id="rId31"/>
    <p:sldId id="776" r:id="rId32"/>
    <p:sldId id="777" r:id="rId33"/>
    <p:sldId id="778" r:id="rId34"/>
    <p:sldId id="728" r:id="rId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00CC99"/>
    <a:srgbClr val="339933"/>
    <a:srgbClr val="0066CC"/>
    <a:srgbClr val="FF99CC"/>
    <a:srgbClr val="FFFF00"/>
    <a:srgbClr val="0099CC"/>
    <a:srgbClr val="6666FF"/>
    <a:srgbClr val="9933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3" autoAdjust="0"/>
    <p:restoredTop sz="94671" autoAdjust="0"/>
  </p:normalViewPr>
  <p:slideViewPr>
    <p:cSldViewPr>
      <p:cViewPr>
        <p:scale>
          <a:sx n="100" d="100"/>
          <a:sy n="100" d="100"/>
        </p:scale>
        <p:origin x="978" y="10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4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4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32E8F84E-E136-46BD-81DA-7492BAEC28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3857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1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21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1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38485453-9C68-4A89-92E9-DAC080E04B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0368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996A8D-71C2-4920-806A-B13E37F95FF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209917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840CF8-7C9F-4904-8A4F-9769AED05239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006021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E2D069-D5E6-4D0B-8452-FFB7748832F9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634183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16856EB3-0A98-45AC-848C-765804812FA0}" type="slidenum">
              <a:rPr lang="en-US" sz="1200" b="1" kern="1200">
                <a:solidFill>
                  <a:prstClr val="black"/>
                </a:solidFill>
                <a:latin typeface="Comic Sans MS" pitchFamily="66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US" sz="1200" b="1" kern="1200">
              <a:solidFill>
                <a:prstClr val="black"/>
              </a:solidFill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728485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16856EB3-0A98-45AC-848C-765804812FA0}" type="slidenum">
              <a:rPr lang="en-US" sz="1200" b="1" kern="1200">
                <a:solidFill>
                  <a:prstClr val="black"/>
                </a:solidFill>
                <a:latin typeface="Comic Sans MS" pitchFamily="66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n-US" sz="1200" b="1" kern="1200">
              <a:solidFill>
                <a:prstClr val="black"/>
              </a:solidFill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346513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16856EB3-0A98-45AC-848C-765804812FA0}" type="slidenum">
              <a:rPr lang="en-US" sz="1200" b="1" kern="1200">
                <a:solidFill>
                  <a:prstClr val="black"/>
                </a:solidFill>
                <a:latin typeface="Comic Sans MS" pitchFamily="66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en-US" sz="1200" b="1" kern="1200">
              <a:solidFill>
                <a:prstClr val="black"/>
              </a:solidFill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578583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16856EB3-0A98-45AC-848C-765804812FA0}" type="slidenum">
              <a:rPr lang="en-US" sz="1200" b="1" kern="1200">
                <a:solidFill>
                  <a:prstClr val="black"/>
                </a:solidFill>
                <a:latin typeface="Comic Sans MS" pitchFamily="66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en-US" sz="1200" b="1" kern="1200">
              <a:solidFill>
                <a:prstClr val="black"/>
              </a:solidFill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265427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E72D0B53-8885-4AF6-BFEE-7110243539B9}" type="slidenum">
              <a:rPr lang="en-US" sz="1200" b="1" kern="1200">
                <a:solidFill>
                  <a:prstClr val="black"/>
                </a:solidFill>
                <a:latin typeface="Comic Sans MS" pitchFamily="66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en-US" sz="1200" b="1" kern="1200">
              <a:solidFill>
                <a:prstClr val="black"/>
              </a:solidFill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10045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E2D069-D5E6-4D0B-8452-FFB7748832F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88665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118B97-875A-42A9-B575-2A1FC766E19D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577689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118B97-875A-42A9-B575-2A1FC766E19D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3476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118B97-875A-42A9-B575-2A1FC766E19D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57578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118B97-875A-42A9-B575-2A1FC766E19D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961606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E2D069-D5E6-4D0B-8452-FFB7748832F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636612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64E468-1CBA-479A-8378-4D4CD3CA0EDA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60386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64E468-1CBA-479A-8378-4D4CD3CA0EDA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51567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D94390-7C56-4485-8E3E-9E2BEA3042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71B27-7861-49E4-8FA8-C45C5DDBD6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9E172-FBD6-47E4-8214-96B0FE3177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aint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82880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92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6092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886200"/>
            <a:ext cx="6400800" cy="177165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>
                <a:latin typeface="Arial Black" pitchFamily="34" charset="0"/>
              </a:defRPr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11200" y="622935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 algn="l" rtl="0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kumimoji="1" lang="en-US" altLang="en-US" sz="1400" kern="1200"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 algn="ctr" rtl="0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kumimoji="1" lang="en-US" altLang="en-US" sz="1400" kern="1200"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 algn="r" rtl="0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0945617E-91A1-455D-BABA-B0472AC3533A}" type="slidenum">
              <a:rPr kumimoji="1" lang="en-US" altLang="en-US" sz="1400" kern="1200">
                <a:latin typeface="Arial"/>
                <a:ea typeface="+mn-ea"/>
                <a:cs typeface="+mn-cs"/>
              </a:rPr>
              <a:pPr algn="r" rtl="0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en-US" sz="1400" kern="1200"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kumimoji="1" lang="en-US" altLang="en-US" sz="1400" kern="1200">
              <a:solidFill>
                <a:srgbClr val="5E574E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rtl="0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kumimoji="1" lang="en-US" altLang="en-US" sz="1400" kern="1200">
              <a:solidFill>
                <a:srgbClr val="5E574E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rtl="0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EB5D85D3-F39C-4404-B811-C758050B00D0}" type="slidenum">
              <a:rPr kumimoji="1" lang="en-US" altLang="en-US" sz="1400" kern="1200">
                <a:solidFill>
                  <a:srgbClr val="5E574E"/>
                </a:solidFill>
                <a:latin typeface="Arial"/>
                <a:ea typeface="+mn-ea"/>
                <a:cs typeface="+mn-cs"/>
              </a:rPr>
              <a:pPr algn="r" rtl="0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en-US" sz="1400" kern="1200">
              <a:solidFill>
                <a:srgbClr val="5E574E"/>
              </a:solidFill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kumimoji="1" lang="en-US" altLang="en-US" sz="1400" kern="1200">
              <a:solidFill>
                <a:srgbClr val="5E574E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rtl="0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kumimoji="1" lang="en-US" altLang="en-US" sz="1400" kern="1200">
              <a:solidFill>
                <a:srgbClr val="5E574E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rtl="0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DCE83E0F-9FEC-421A-8462-1F39DBE80077}" type="slidenum">
              <a:rPr kumimoji="1" lang="en-US" altLang="en-US" sz="1400" kern="1200">
                <a:solidFill>
                  <a:srgbClr val="5E574E"/>
                </a:solidFill>
                <a:latin typeface="Arial"/>
                <a:ea typeface="+mn-ea"/>
                <a:cs typeface="+mn-cs"/>
              </a:rPr>
              <a:pPr algn="r" rtl="0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en-US" sz="1400" kern="1200">
              <a:solidFill>
                <a:srgbClr val="5E574E"/>
              </a:solidFill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85950"/>
            <a:ext cx="4013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885950"/>
            <a:ext cx="4013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kumimoji="1" lang="en-US" altLang="en-US" sz="1400" kern="1200">
              <a:solidFill>
                <a:srgbClr val="5E574E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rtl="0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kumimoji="1" lang="en-US" altLang="en-US" sz="1400" kern="1200">
              <a:solidFill>
                <a:srgbClr val="5E574E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rtl="0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325D9950-FBA1-4868-8ADB-C5119E2E2764}" type="slidenum">
              <a:rPr kumimoji="1" lang="en-US" altLang="en-US" sz="1400" kern="1200">
                <a:solidFill>
                  <a:srgbClr val="5E574E"/>
                </a:solidFill>
                <a:latin typeface="Arial"/>
                <a:ea typeface="+mn-ea"/>
                <a:cs typeface="+mn-cs"/>
              </a:rPr>
              <a:pPr algn="r" rtl="0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en-US" sz="1400" kern="1200">
              <a:solidFill>
                <a:srgbClr val="5E574E"/>
              </a:solidFill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kumimoji="1" lang="en-US" altLang="en-US" sz="1400" kern="1200">
              <a:solidFill>
                <a:srgbClr val="5E574E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rtl="0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kumimoji="1" lang="en-US" altLang="en-US" sz="1400" kern="1200">
              <a:solidFill>
                <a:srgbClr val="5E574E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rtl="0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DD12F260-61DC-40A6-B9DB-C8210AFE9051}" type="slidenum">
              <a:rPr kumimoji="1" lang="en-US" altLang="en-US" sz="1400" kern="1200">
                <a:solidFill>
                  <a:srgbClr val="5E574E"/>
                </a:solidFill>
                <a:latin typeface="Arial"/>
                <a:ea typeface="+mn-ea"/>
                <a:cs typeface="+mn-cs"/>
              </a:rPr>
              <a:pPr algn="r" rtl="0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en-US" sz="1400" kern="1200">
              <a:solidFill>
                <a:srgbClr val="5E574E"/>
              </a:solidFill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kumimoji="1" lang="en-US" altLang="en-US" sz="1400" kern="1200">
              <a:solidFill>
                <a:srgbClr val="5E574E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rtl="0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kumimoji="1" lang="en-US" altLang="en-US" sz="1400" kern="1200">
              <a:solidFill>
                <a:srgbClr val="5E574E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rtl="0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DC3F404E-0E8E-470E-AF03-5DB9F19CA930}" type="slidenum">
              <a:rPr kumimoji="1" lang="en-US" altLang="en-US" sz="1400" kern="1200">
                <a:solidFill>
                  <a:srgbClr val="5E574E"/>
                </a:solidFill>
                <a:latin typeface="Arial"/>
                <a:ea typeface="+mn-ea"/>
                <a:cs typeface="+mn-cs"/>
              </a:rPr>
              <a:pPr algn="r" rtl="0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en-US" sz="1400" kern="1200">
              <a:solidFill>
                <a:srgbClr val="5E574E"/>
              </a:solidFill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kumimoji="1" lang="en-US" altLang="en-US" sz="1400" kern="1200">
              <a:solidFill>
                <a:srgbClr val="5E574E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rtl="0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kumimoji="1" lang="en-US" altLang="en-US" sz="1400" kern="1200">
              <a:solidFill>
                <a:srgbClr val="5E574E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rtl="0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BF537EE2-9D09-4C1C-BEDB-44D0B4D9B1A2}" type="slidenum">
              <a:rPr kumimoji="1" lang="en-US" altLang="en-US" sz="1400" kern="1200">
                <a:solidFill>
                  <a:srgbClr val="5E574E"/>
                </a:solidFill>
                <a:latin typeface="Arial"/>
                <a:ea typeface="+mn-ea"/>
                <a:cs typeface="+mn-cs"/>
              </a:rPr>
              <a:pPr algn="r" rtl="0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en-US" sz="1400" kern="1200">
              <a:solidFill>
                <a:srgbClr val="5E574E"/>
              </a:solidFill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kumimoji="1" lang="en-US" altLang="en-US" sz="1400" kern="1200">
              <a:solidFill>
                <a:srgbClr val="5E574E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rtl="0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kumimoji="1" lang="en-US" altLang="en-US" sz="1400" kern="1200">
              <a:solidFill>
                <a:srgbClr val="5E574E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rtl="0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DDDF9BED-7F94-4EF1-9540-40E5DEB2AB58}" type="slidenum">
              <a:rPr kumimoji="1" lang="en-US" altLang="en-US" sz="1400" kern="1200">
                <a:solidFill>
                  <a:srgbClr val="5E574E"/>
                </a:solidFill>
                <a:latin typeface="Arial"/>
                <a:ea typeface="+mn-ea"/>
                <a:cs typeface="+mn-cs"/>
              </a:rPr>
              <a:pPr algn="r" rtl="0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en-US" sz="1400" kern="1200">
              <a:solidFill>
                <a:srgbClr val="5E574E"/>
              </a:solidFill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47EE0-E2BC-4F8B-B4DC-726FA61C12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kumimoji="1" lang="en-US" altLang="en-US" sz="1400" kern="1200">
              <a:solidFill>
                <a:srgbClr val="5E574E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rtl="0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kumimoji="1" lang="en-US" altLang="en-US" sz="1400" kern="1200">
              <a:solidFill>
                <a:srgbClr val="5E574E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rtl="0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E8D288E7-6FA0-4913-9FAE-BB6763480552}" type="slidenum">
              <a:rPr kumimoji="1" lang="en-US" altLang="en-US" sz="1400" kern="1200">
                <a:solidFill>
                  <a:srgbClr val="5E574E"/>
                </a:solidFill>
                <a:latin typeface="Arial"/>
                <a:ea typeface="+mn-ea"/>
                <a:cs typeface="+mn-cs"/>
              </a:rPr>
              <a:pPr algn="r" rtl="0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en-US" sz="1400" kern="1200">
              <a:solidFill>
                <a:srgbClr val="5E574E"/>
              </a:solidFill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kumimoji="1" lang="en-US" altLang="en-US" sz="1400" kern="1200">
              <a:solidFill>
                <a:srgbClr val="5E574E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rtl="0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kumimoji="1" lang="en-US" altLang="en-US" sz="1400" kern="1200">
              <a:solidFill>
                <a:srgbClr val="5E574E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rtl="0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24B2815B-6140-412C-B425-6CABEE8D33BB}" type="slidenum">
              <a:rPr kumimoji="1" lang="en-US" altLang="en-US" sz="1400" kern="1200">
                <a:solidFill>
                  <a:srgbClr val="5E574E"/>
                </a:solidFill>
                <a:latin typeface="Arial"/>
                <a:ea typeface="+mn-ea"/>
                <a:cs typeface="+mn-cs"/>
              </a:rPr>
              <a:pPr algn="r" rtl="0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en-US" sz="1400" kern="1200">
              <a:solidFill>
                <a:srgbClr val="5E574E"/>
              </a:solidFill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228600"/>
            <a:ext cx="20574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198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kumimoji="1" lang="en-US" altLang="en-US" sz="1400" kern="1200">
              <a:solidFill>
                <a:srgbClr val="5E574E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rtl="0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kumimoji="1" lang="en-US" altLang="en-US" sz="1400" kern="1200">
              <a:solidFill>
                <a:srgbClr val="5E574E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rtl="0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ED6C9997-6EF2-44BD-BE4E-44BA14EC4CCC}" type="slidenum">
              <a:rPr kumimoji="1" lang="en-US" altLang="en-US" sz="1400" kern="1200">
                <a:solidFill>
                  <a:srgbClr val="5E574E"/>
                </a:solidFill>
                <a:latin typeface="Arial"/>
                <a:ea typeface="+mn-ea"/>
                <a:cs typeface="+mn-cs"/>
              </a:rPr>
              <a:pPr algn="r" rtl="0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en-US" sz="1400" kern="1200">
              <a:solidFill>
                <a:srgbClr val="5E574E"/>
              </a:solidFill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FFFFFF"/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FFFFFF"/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3BD94390-7C56-4485-8E3E-9E2BEA304260}" type="slidenum">
              <a:rPr lang="en-US" sz="1400" kern="1200">
                <a:solidFill>
                  <a:srgbClr val="FFFFFF"/>
                </a:solidFill>
                <a:latin typeface="Times New Roman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400" kern="1200">
              <a:solidFill>
                <a:srgbClr val="FFFFFF"/>
              </a:solidFill>
              <a:latin typeface="Times New Roman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FFFFFF"/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FFFFFF"/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5FD47EE0-E2BC-4F8B-B4DC-726FA61C1204}" type="slidenum">
              <a:rPr lang="en-US" sz="1400" kern="1200">
                <a:solidFill>
                  <a:srgbClr val="FFFFFF"/>
                </a:solidFill>
                <a:latin typeface="Times New Roman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400" kern="1200">
              <a:solidFill>
                <a:srgbClr val="FFFFFF"/>
              </a:solidFill>
              <a:latin typeface="Times New Roman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FFFFFF"/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FFFFFF"/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C268A239-9599-48F7-BAF3-1DEECDFD85D6}" type="slidenum">
              <a:rPr lang="en-US" sz="1400" kern="1200">
                <a:solidFill>
                  <a:srgbClr val="FFFFFF"/>
                </a:solidFill>
                <a:latin typeface="Times New Roman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400" kern="1200">
              <a:solidFill>
                <a:srgbClr val="FFFFFF"/>
              </a:solidFill>
              <a:latin typeface="Times New Roman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FFFFFF"/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FFFFFF"/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706FB30B-85B2-4362-B372-29A807A734B3}" type="slidenum">
              <a:rPr lang="en-US" sz="1400" kern="1200">
                <a:solidFill>
                  <a:srgbClr val="FFFFFF"/>
                </a:solidFill>
                <a:latin typeface="Times New Roman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400" kern="1200">
              <a:solidFill>
                <a:srgbClr val="FFFFFF"/>
              </a:solidFill>
              <a:latin typeface="Times New Roman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FFFFFF"/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FFFFFF"/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29566BCE-8418-42EE-BF64-9ADBE693052B}" type="slidenum">
              <a:rPr lang="en-US" sz="1400" kern="1200">
                <a:solidFill>
                  <a:srgbClr val="FFFFFF"/>
                </a:solidFill>
                <a:latin typeface="Times New Roman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400" kern="1200">
              <a:solidFill>
                <a:srgbClr val="FFFFFF"/>
              </a:solidFill>
              <a:latin typeface="Times New Roman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FFFFFF"/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FFFFFF"/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EBA69083-9E2C-41BC-A247-32B1007F845C}" type="slidenum">
              <a:rPr lang="en-US" sz="1400" kern="1200">
                <a:solidFill>
                  <a:srgbClr val="FFFFFF"/>
                </a:solidFill>
                <a:latin typeface="Times New Roman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400" kern="1200">
              <a:solidFill>
                <a:srgbClr val="FFFFFF"/>
              </a:solidFill>
              <a:latin typeface="Times New Roman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FFFFFF"/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FFFFFF"/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94666678-1EC6-46CA-A2FD-9E80DEBB8F4B}" type="slidenum">
              <a:rPr lang="en-US" sz="1400" kern="1200">
                <a:solidFill>
                  <a:srgbClr val="FFFFFF"/>
                </a:solidFill>
                <a:latin typeface="Times New Roman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400" kern="1200">
              <a:solidFill>
                <a:srgbClr val="FFFFFF"/>
              </a:solidFill>
              <a:latin typeface="Times New Roman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8A239-9599-48F7-BAF3-1DEECDFD85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FFFFFF"/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FFFFFF"/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CD81D984-F859-4BC8-93D8-CB4E5E34CA5A}" type="slidenum">
              <a:rPr lang="en-US" sz="1400" kern="1200">
                <a:solidFill>
                  <a:srgbClr val="FFFFFF"/>
                </a:solidFill>
                <a:latin typeface="Times New Roman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400" kern="1200">
              <a:solidFill>
                <a:srgbClr val="FFFFFF"/>
              </a:solidFill>
              <a:latin typeface="Times New Roman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FFFFFF"/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FFFFFF"/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C240ECB9-2DA8-46B0-A7FC-616B7F621F4A}" type="slidenum">
              <a:rPr lang="en-US" sz="1400" kern="1200">
                <a:solidFill>
                  <a:srgbClr val="FFFFFF"/>
                </a:solidFill>
                <a:latin typeface="Times New Roman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400" kern="1200">
              <a:solidFill>
                <a:srgbClr val="FFFFFF"/>
              </a:solidFill>
              <a:latin typeface="Times New Roman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FFFFFF"/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FFFFFF"/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F6071B27-7861-49E4-8FA8-C45C5DDBD63C}" type="slidenum">
              <a:rPr lang="en-US" sz="1400" kern="1200">
                <a:solidFill>
                  <a:srgbClr val="FFFFFF"/>
                </a:solidFill>
                <a:latin typeface="Times New Roman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400" kern="1200">
              <a:solidFill>
                <a:srgbClr val="FFFFFF"/>
              </a:solidFill>
              <a:latin typeface="Times New Roman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FFFFFF"/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FFFFFF"/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D5E9E172-FBD6-47E4-8214-96B0FE3177A3}" type="slidenum">
              <a:rPr lang="en-US" sz="1400" kern="1200">
                <a:solidFill>
                  <a:srgbClr val="FFFFFF"/>
                </a:solidFill>
                <a:latin typeface="Times New Roman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400" kern="1200">
              <a:solidFill>
                <a:srgbClr val="FFFFFF"/>
              </a:solidFill>
              <a:latin typeface="Times New Roman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9A891-D7DD-4EC4-B351-C9C46F8D622E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FE53C-D1AD-4028-927E-F988F9B8F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347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9A891-D7DD-4EC4-B351-C9C46F8D622E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FE53C-D1AD-4028-927E-F988F9B8F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21301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9A891-D7DD-4EC4-B351-C9C46F8D622E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FE53C-D1AD-4028-927E-F988F9B8F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9373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9A891-D7DD-4EC4-B351-C9C46F8D622E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FE53C-D1AD-4028-927E-F988F9B8F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71663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9A891-D7DD-4EC4-B351-C9C46F8D622E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FE53C-D1AD-4028-927E-F988F9B8F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93434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9A891-D7DD-4EC4-B351-C9C46F8D622E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FE53C-D1AD-4028-927E-F988F9B8F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088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6FB30B-85B2-4362-B372-29A807A734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9A891-D7DD-4EC4-B351-C9C46F8D622E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FE53C-D1AD-4028-927E-F988F9B8F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72314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9A891-D7DD-4EC4-B351-C9C46F8D622E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FE53C-D1AD-4028-927E-F988F9B8F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06819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9A891-D7DD-4EC4-B351-C9C46F8D622E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FE53C-D1AD-4028-927E-F988F9B8F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33731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9A891-D7DD-4EC4-B351-C9C46F8D622E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FE53C-D1AD-4028-927E-F988F9B8F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15481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9A891-D7DD-4EC4-B351-C9C46F8D622E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FE53C-D1AD-4028-927E-F988F9B8F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668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66BCE-8418-42EE-BF64-9ADBE69305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A69083-9E2C-41BC-A247-32B1007F84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66678-1EC6-46CA-A2FD-9E80DEBB8F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1D984-F859-4BC8-93D8-CB4E5E34CA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0ECB9-2DA8-46B0-A7FC-616B7F621F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A5F7A33F-BFF8-4E9D-97BC-30E2B6950A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42" r:id="rId1"/>
    <p:sldLayoutId id="2147483943" r:id="rId2"/>
    <p:sldLayoutId id="2147483944" r:id="rId3"/>
    <p:sldLayoutId id="2147483945" r:id="rId4"/>
    <p:sldLayoutId id="2147483946" r:id="rId5"/>
    <p:sldLayoutId id="2147483947" r:id="rId6"/>
    <p:sldLayoutId id="2147483948" r:id="rId7"/>
    <p:sldLayoutId id="2147483949" r:id="rId8"/>
    <p:sldLayoutId id="2147483950" r:id="rId9"/>
    <p:sldLayoutId id="2147483951" r:id="rId10"/>
    <p:sldLayoutId id="2147483952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85950"/>
            <a:ext cx="81788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082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kumimoji="1" sz="1400" b="0">
                <a:solidFill>
                  <a:schemeClr val="bg2"/>
                </a:solidFill>
                <a:latin typeface="+mn-lt"/>
              </a:defRPr>
            </a:lvl1pPr>
          </a:lstStyle>
          <a:p>
            <a:pPr algn="l" rtl="0" fontAlgn="base">
              <a:spcAft>
                <a:spcPct val="0"/>
              </a:spcAft>
              <a:defRPr/>
            </a:pPr>
            <a:endParaRPr lang="en-US" altLang="en-US" kern="1200">
              <a:solidFill>
                <a:srgbClr val="5E574E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6082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kumimoji="1" sz="1400" b="0">
                <a:solidFill>
                  <a:schemeClr val="bg2"/>
                </a:solidFill>
                <a:latin typeface="+mn-lt"/>
              </a:defRPr>
            </a:lvl1pPr>
          </a:lstStyle>
          <a:p>
            <a:pPr rtl="0" fontAlgn="base">
              <a:spcAft>
                <a:spcPct val="0"/>
              </a:spcAft>
              <a:defRPr/>
            </a:pPr>
            <a:endParaRPr lang="en-US" altLang="en-US" kern="1200">
              <a:solidFill>
                <a:srgbClr val="5E574E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6082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kumimoji="1" sz="1400" b="0">
                <a:solidFill>
                  <a:schemeClr val="bg2"/>
                </a:solidFill>
                <a:latin typeface="+mn-lt"/>
              </a:defRPr>
            </a:lvl1pPr>
          </a:lstStyle>
          <a:p>
            <a:pPr rtl="0" fontAlgn="base">
              <a:spcAft>
                <a:spcPct val="0"/>
              </a:spcAft>
              <a:defRPr/>
            </a:pPr>
            <a:fld id="{36493FF6-0C07-4847-98F3-815D08F84112}" type="slidenum">
              <a:rPr lang="en-US" altLang="en-US" kern="1200">
                <a:solidFill>
                  <a:srgbClr val="5E574E"/>
                </a:solidFill>
                <a:latin typeface="Arial"/>
                <a:ea typeface="+mn-ea"/>
                <a:cs typeface="+mn-cs"/>
              </a:rPr>
              <a:pPr rtl="0" fontAlgn="base">
                <a:spcAft>
                  <a:spcPct val="0"/>
                </a:spcAft>
                <a:defRPr/>
              </a:pPr>
              <a:t>‹#›</a:t>
            </a:fld>
            <a:endParaRPr lang="en-US" altLang="en-US" kern="1200">
              <a:solidFill>
                <a:srgbClr val="5E574E"/>
              </a:solidFill>
              <a:latin typeface="Arial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8" r:id="rId1"/>
    <p:sldLayoutId id="2147484059" r:id="rId2"/>
    <p:sldLayoutId id="2147484060" r:id="rId3"/>
    <p:sldLayoutId id="2147484061" r:id="rId4"/>
    <p:sldLayoutId id="2147484062" r:id="rId5"/>
    <p:sldLayoutId id="2147484063" r:id="rId6"/>
    <p:sldLayoutId id="2147484064" r:id="rId7"/>
    <p:sldLayoutId id="2147484065" r:id="rId8"/>
    <p:sldLayoutId id="2147484066" r:id="rId9"/>
    <p:sldLayoutId id="2147484067" r:id="rId10"/>
    <p:sldLayoutId id="2147484068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Font typeface="Monotype Sorts" pitchFamily="2" charset="2"/>
        <a:buChar char="Ü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Font typeface="Monotype Sorts" pitchFamily="2" charset="2"/>
        <a:buChar char="Ü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Font typeface="Monotype Sorts" pitchFamily="2" charset="2"/>
        <a:buChar char="Ý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Char char="–"/>
        <a:defRPr kumimoji="1"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–"/>
        <a:defRPr kumimoji="1"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–"/>
        <a:defRPr kumimoji="1"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–"/>
        <a:defRPr kumimoji="1"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–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1200">
              <a:solidFill>
                <a:srgbClr val="FFFFFF"/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1200">
              <a:solidFill>
                <a:srgbClr val="FFFFFF"/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fld id="{A5F7A33F-BFF8-4E9D-97BC-30E2B6950AEC}" type="slidenum">
              <a:rPr lang="en-US" kern="1200">
                <a:solidFill>
                  <a:srgbClr val="FFFFFF"/>
                </a:solidFill>
                <a:latin typeface="Times New Roman"/>
                <a:ea typeface="+mn-ea"/>
                <a:cs typeface="+mn-cs"/>
              </a:rPr>
              <a:pPr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kern="1200">
              <a:solidFill>
                <a:srgbClr val="FFFFFF"/>
              </a:solidFill>
              <a:latin typeface="Times New Roman"/>
              <a:ea typeface="+mn-ea"/>
              <a:cs typeface="+mn-cs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30" r:id="rId1"/>
    <p:sldLayoutId id="2147484131" r:id="rId2"/>
    <p:sldLayoutId id="2147484132" r:id="rId3"/>
    <p:sldLayoutId id="2147484133" r:id="rId4"/>
    <p:sldLayoutId id="2147484134" r:id="rId5"/>
    <p:sldLayoutId id="2147484135" r:id="rId6"/>
    <p:sldLayoutId id="2147484136" r:id="rId7"/>
    <p:sldLayoutId id="2147484137" r:id="rId8"/>
    <p:sldLayoutId id="2147484138" r:id="rId9"/>
    <p:sldLayoutId id="2147484139" r:id="rId10"/>
    <p:sldLayoutId id="2147484140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9A891-D7DD-4EC4-B351-C9C46F8D622E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FE53C-D1AD-4028-927E-F988F9B8F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099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2" r:id="rId1"/>
    <p:sldLayoutId id="2147484143" r:id="rId2"/>
    <p:sldLayoutId id="2147484144" r:id="rId3"/>
    <p:sldLayoutId id="2147484145" r:id="rId4"/>
    <p:sldLayoutId id="2147484146" r:id="rId5"/>
    <p:sldLayoutId id="2147484147" r:id="rId6"/>
    <p:sldLayoutId id="2147484148" r:id="rId7"/>
    <p:sldLayoutId id="2147484149" r:id="rId8"/>
    <p:sldLayoutId id="2147484150" r:id="rId9"/>
    <p:sldLayoutId id="2147484151" r:id="rId10"/>
    <p:sldLayoutId id="214748415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50000" b="-5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0" y="609600"/>
            <a:ext cx="9144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0" b="1" kern="1200" dirty="0">
                <a:latin typeface="Chiller" pitchFamily="82" charset="0"/>
                <a:ea typeface="+mn-ea"/>
                <a:cs typeface="+mn-cs"/>
              </a:rPr>
              <a:t>Deli</a:t>
            </a:r>
            <a:r>
              <a:rPr lang="en-US" sz="8000" b="1" kern="1200" dirty="0">
                <a:solidFill>
                  <a:schemeClr val="bg1">
                    <a:lumMod val="75000"/>
                  </a:schemeClr>
                </a:solidFill>
                <a:latin typeface="Chiller" pitchFamily="82" charset="0"/>
                <a:ea typeface="+mn-ea"/>
                <a:cs typeface="+mn-cs"/>
              </a:rPr>
              <a:t>neating</a:t>
            </a:r>
            <a:r>
              <a:rPr lang="en-US" sz="8000" b="1" kern="1200" dirty="0">
                <a:solidFill>
                  <a:srgbClr val="0070C0"/>
                </a:solidFill>
                <a:latin typeface="Chiller" pitchFamily="82" charset="0"/>
                <a:ea typeface="+mn-ea"/>
                <a:cs typeface="+mn-cs"/>
              </a:rPr>
              <a:t> </a:t>
            </a:r>
            <a:r>
              <a:rPr lang="en-US" sz="8000" b="1" kern="1200" dirty="0">
                <a:latin typeface="Chiller" pitchFamily="82" charset="0"/>
                <a:ea typeface="+mn-ea"/>
                <a:cs typeface="+mn-cs"/>
              </a:rPr>
              <a:t>the Dark </a:t>
            </a:r>
            <a:r>
              <a:rPr lang="en-US" sz="8000" b="1" kern="1200" dirty="0" smtClean="0">
                <a:latin typeface="Chiller" pitchFamily="82" charset="0"/>
                <a:ea typeface="+mn-ea"/>
                <a:cs typeface="+mn-cs"/>
              </a:rPr>
              <a:t>Side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0" dirty="0" smtClean="0">
                <a:solidFill>
                  <a:schemeClr val="bg1">
                    <a:lumMod val="75000"/>
                  </a:schemeClr>
                </a:solidFill>
                <a:latin typeface="Chiller" pitchFamily="82" charset="0"/>
              </a:rPr>
              <a:t>Of B</a:t>
            </a:r>
            <a:r>
              <a:rPr lang="en-US" sz="8000" dirty="0" smtClean="0">
                <a:latin typeface="Chiller" pitchFamily="82" charset="0"/>
              </a:rPr>
              <a:t>ullying</a:t>
            </a:r>
            <a:endParaRPr lang="en-US" sz="8000" b="1" kern="1200" dirty="0">
              <a:latin typeface="Chiller" pitchFamily="82" charset="0"/>
              <a:ea typeface="+mn-ea"/>
              <a:cs typeface="+mn-cs"/>
            </a:endParaRPr>
          </a:p>
        </p:txBody>
      </p:sp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0" y="4191000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800" b="1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hiller" pitchFamily="82" charset="0"/>
                <a:ea typeface="+mn-ea"/>
                <a:cs typeface="+mn-cs"/>
              </a:rPr>
              <a:t>Brian </a:t>
            </a:r>
            <a:r>
              <a:rPr lang="en-US" sz="4800" b="1" kern="12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hiller" pitchFamily="82" charset="0"/>
                <a:ea typeface="+mn-ea"/>
                <a:cs typeface="+mn-cs"/>
              </a:rPr>
              <a:t>H. Spitzberg </a:t>
            </a:r>
            <a:endParaRPr lang="en-US" sz="4800" b="1" kern="1200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Chiller" pitchFamily="82" charset="0"/>
              <a:ea typeface="+mn-ea"/>
              <a:cs typeface="+mn-cs"/>
            </a:endParaRPr>
          </a:p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hiller" pitchFamily="82" charset="0"/>
              </a:rPr>
              <a:t>A Précis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hiller" pitchFamily="82" charset="0"/>
              </a:rPr>
              <a:t>, NCA Anti-Bullying Preconference, 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hiller" pitchFamily="82" charset="0"/>
              </a:rPr>
              <a:t>9 November</a:t>
            </a:r>
            <a:r>
              <a:rPr lang="en-US" sz="2400" b="1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hiller" pitchFamily="82" charset="0"/>
              </a:rPr>
              <a:t> 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103057" y="6548974"/>
            <a:ext cx="20409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rush Script Std" panose="03060802040607070404" pitchFamily="66" charset="0"/>
              </a:rPr>
              <a:t>Magritte: Empire of light</a:t>
            </a:r>
            <a:endParaRPr lang="en-US" sz="1400" b="0" dirty="0">
              <a:solidFill>
                <a:schemeClr val="tx1">
                  <a:lumMod val="75000"/>
                  <a:lumOff val="25000"/>
                </a:schemeClr>
              </a:solidFill>
              <a:latin typeface="Brush Script Std" panose="03060802040607070404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152400" y="5678269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</a:rPr>
              <a:t>Studies of 198 samples in four domains (scholarly productivity, entertainment awards,  political elections,  &amp; baseball) show a </a:t>
            </a:r>
            <a:r>
              <a:rPr lang="en-US" sz="1800" b="0" dirty="0" err="1" smtClean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</a:rPr>
              <a:t>Paretian</a:t>
            </a:r>
            <a:r>
              <a:rPr lang="en-US" sz="1800" b="0" dirty="0" smtClean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</a:rPr>
              <a:t> distribution, </a:t>
            </a:r>
            <a:r>
              <a:rPr lang="en-US" sz="1800" b="0" i="1" dirty="0" smtClean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</a:rPr>
              <a:t>NOT </a:t>
            </a:r>
            <a:r>
              <a:rPr lang="en-US" sz="1800" b="0" dirty="0" smtClean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</a:rPr>
              <a:t>a normal distribution</a:t>
            </a:r>
            <a:endParaRPr lang="en-US" sz="1800" b="0" dirty="0">
              <a:solidFill>
                <a:schemeClr val="tx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219200" y="884994"/>
            <a:ext cx="6705600" cy="4623492"/>
          </a:xfrm>
          <a:prstGeom prst="rect">
            <a:avLst/>
          </a:prstGeom>
          <a:solidFill>
            <a:schemeClr val="bg2">
              <a:lumMod val="75000"/>
              <a:lumOff val="25000"/>
            </a:schemeClr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cxnSp>
        <p:nvCxnSpPr>
          <p:cNvPr id="23" name="Straight Arrow Connector 22"/>
          <p:cNvCxnSpPr>
            <a:stCxn id="22" idx="2"/>
          </p:cNvCxnSpPr>
          <p:nvPr/>
        </p:nvCxnSpPr>
        <p:spPr bwMode="auto">
          <a:xfrm flipH="1">
            <a:off x="4876800" y="1238310"/>
            <a:ext cx="864685" cy="135249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9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304800" y="6477800"/>
            <a:ext cx="845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1963" indent="-461963"/>
            <a:r>
              <a:rPr lang="en-US" sz="1000" dirty="0" smtClean="0">
                <a:solidFill>
                  <a:schemeClr val="tx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Adapted from: O’Boyle, Jr., &amp; </a:t>
            </a:r>
            <a:r>
              <a:rPr lang="en-US" sz="1000" dirty="0" err="1" smtClean="0">
                <a:solidFill>
                  <a:schemeClr val="tx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Aguinis</a:t>
            </a:r>
            <a:r>
              <a:rPr lang="en-US" sz="1000" dirty="0" smtClean="0">
                <a:solidFill>
                  <a:schemeClr val="tx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(2012). The best and the rest: Revisiting the norm of normality of individual performance. </a:t>
            </a:r>
            <a:r>
              <a:rPr lang="en-US" sz="1000" i="1" dirty="0" smtClean="0">
                <a:solidFill>
                  <a:schemeClr val="tx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Personnel Psychology, 65, 79-119</a:t>
            </a:r>
            <a:endParaRPr lang="en-US" sz="1000" dirty="0">
              <a:solidFill>
                <a:schemeClr val="tx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219199" y="1023729"/>
            <a:ext cx="6655885" cy="4484758"/>
            <a:chOff x="1219200" y="1023729"/>
            <a:chExt cx="6172200" cy="4484758"/>
          </a:xfrm>
        </p:grpSpPr>
        <p:grpSp>
          <p:nvGrpSpPr>
            <p:cNvPr id="2" name="Group 1"/>
            <p:cNvGrpSpPr/>
            <p:nvPr/>
          </p:nvGrpSpPr>
          <p:grpSpPr>
            <a:xfrm>
              <a:off x="1219200" y="1023729"/>
              <a:ext cx="6172200" cy="4484758"/>
              <a:chOff x="1219200" y="1023729"/>
              <a:chExt cx="6172200" cy="4484758"/>
            </a:xfrm>
          </p:grpSpPr>
          <p:cxnSp>
            <p:nvCxnSpPr>
              <p:cNvPr id="10" name="Straight Arrow Connector 9"/>
              <p:cNvCxnSpPr>
                <a:stCxn id="9" idx="1"/>
              </p:cNvCxnSpPr>
              <p:nvPr/>
            </p:nvCxnSpPr>
            <p:spPr bwMode="auto">
              <a:xfrm flipH="1">
                <a:off x="1524001" y="1707922"/>
                <a:ext cx="2083884" cy="0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25" name="Isosceles Triangle 24"/>
              <p:cNvSpPr/>
              <p:nvPr/>
            </p:nvSpPr>
            <p:spPr bwMode="auto">
              <a:xfrm>
                <a:off x="1219200" y="1023729"/>
                <a:ext cx="990600" cy="4484758"/>
              </a:xfrm>
              <a:prstGeom prst="triangle">
                <a:avLst>
                  <a:gd name="adj" fmla="val 0"/>
                </a:avLst>
              </a:prstGeom>
              <a:solidFill>
                <a:srgbClr val="0099CC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27" name="Isosceles Triangle 26"/>
              <p:cNvSpPr/>
              <p:nvPr/>
            </p:nvSpPr>
            <p:spPr bwMode="auto">
              <a:xfrm>
                <a:off x="1295400" y="1546086"/>
                <a:ext cx="1524000" cy="3962400"/>
              </a:xfrm>
              <a:prstGeom prst="triangle">
                <a:avLst>
                  <a:gd name="adj" fmla="val 0"/>
                </a:avLst>
              </a:prstGeom>
              <a:solidFill>
                <a:srgbClr val="0099CC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28" name="Isosceles Triangle 27"/>
              <p:cNvSpPr/>
              <p:nvPr/>
            </p:nvSpPr>
            <p:spPr bwMode="auto">
              <a:xfrm>
                <a:off x="1447800" y="2666999"/>
                <a:ext cx="1981200" cy="2841487"/>
              </a:xfrm>
              <a:prstGeom prst="triangle">
                <a:avLst>
                  <a:gd name="adj" fmla="val 0"/>
                </a:avLst>
              </a:prstGeom>
              <a:solidFill>
                <a:srgbClr val="0099CC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29" name="Isosceles Triangle 28"/>
              <p:cNvSpPr/>
              <p:nvPr/>
            </p:nvSpPr>
            <p:spPr bwMode="auto">
              <a:xfrm>
                <a:off x="1905000" y="3810000"/>
                <a:ext cx="2209800" cy="1698486"/>
              </a:xfrm>
              <a:prstGeom prst="triangle">
                <a:avLst>
                  <a:gd name="adj" fmla="val 3706"/>
                </a:avLst>
              </a:prstGeom>
              <a:solidFill>
                <a:srgbClr val="0099CC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30" name="Isosceles Triangle 29"/>
              <p:cNvSpPr/>
              <p:nvPr/>
            </p:nvSpPr>
            <p:spPr bwMode="auto">
              <a:xfrm>
                <a:off x="2743200" y="4659242"/>
                <a:ext cx="2362200" cy="849243"/>
              </a:xfrm>
              <a:prstGeom prst="triangle">
                <a:avLst>
                  <a:gd name="adj" fmla="val 3706"/>
                </a:avLst>
              </a:prstGeom>
              <a:solidFill>
                <a:srgbClr val="0099CC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31" name="Isosceles Triangle 30"/>
              <p:cNvSpPr/>
              <p:nvPr/>
            </p:nvSpPr>
            <p:spPr bwMode="auto">
              <a:xfrm>
                <a:off x="2895598" y="5181599"/>
                <a:ext cx="4495801" cy="326886"/>
              </a:xfrm>
              <a:prstGeom prst="triangle">
                <a:avLst>
                  <a:gd name="adj" fmla="val 3706"/>
                </a:avLst>
              </a:prstGeom>
              <a:solidFill>
                <a:srgbClr val="0099CC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6" name="Freeform 5"/>
              <p:cNvSpPr/>
              <p:nvPr/>
            </p:nvSpPr>
            <p:spPr bwMode="auto">
              <a:xfrm>
                <a:off x="1247775" y="1023729"/>
                <a:ext cx="6143625" cy="4431748"/>
              </a:xfrm>
              <a:custGeom>
                <a:avLst/>
                <a:gdLst>
                  <a:gd name="connsiteX0" fmla="*/ 0 w 6076950"/>
                  <a:gd name="connsiteY0" fmla="*/ 0 h 4629150"/>
                  <a:gd name="connsiteX1" fmla="*/ 209550 w 6076950"/>
                  <a:gd name="connsiteY1" fmla="*/ 866775 h 4629150"/>
                  <a:gd name="connsiteX2" fmla="*/ 523875 w 6076950"/>
                  <a:gd name="connsiteY2" fmla="*/ 1800225 h 4629150"/>
                  <a:gd name="connsiteX3" fmla="*/ 942975 w 6076950"/>
                  <a:gd name="connsiteY3" fmla="*/ 2790825 h 4629150"/>
                  <a:gd name="connsiteX4" fmla="*/ 1304925 w 6076950"/>
                  <a:gd name="connsiteY4" fmla="*/ 3305175 h 4629150"/>
                  <a:gd name="connsiteX5" fmla="*/ 1743075 w 6076950"/>
                  <a:gd name="connsiteY5" fmla="*/ 3752850 h 4629150"/>
                  <a:gd name="connsiteX6" fmla="*/ 2162175 w 6076950"/>
                  <a:gd name="connsiteY6" fmla="*/ 4029075 h 4629150"/>
                  <a:gd name="connsiteX7" fmla="*/ 3324225 w 6076950"/>
                  <a:gd name="connsiteY7" fmla="*/ 4438650 h 4629150"/>
                  <a:gd name="connsiteX8" fmla="*/ 4362450 w 6076950"/>
                  <a:gd name="connsiteY8" fmla="*/ 4572000 h 4629150"/>
                  <a:gd name="connsiteX9" fmla="*/ 6076950 w 6076950"/>
                  <a:gd name="connsiteY9" fmla="*/ 4629150 h 4629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6076950" h="4629150">
                    <a:moveTo>
                      <a:pt x="0" y="0"/>
                    </a:moveTo>
                    <a:cubicBezTo>
                      <a:pt x="61119" y="283369"/>
                      <a:pt x="122238" y="566738"/>
                      <a:pt x="209550" y="866775"/>
                    </a:cubicBezTo>
                    <a:cubicBezTo>
                      <a:pt x="296862" y="1166812"/>
                      <a:pt x="401638" y="1479550"/>
                      <a:pt x="523875" y="1800225"/>
                    </a:cubicBezTo>
                    <a:cubicBezTo>
                      <a:pt x="646113" y="2120900"/>
                      <a:pt x="812800" y="2540000"/>
                      <a:pt x="942975" y="2790825"/>
                    </a:cubicBezTo>
                    <a:cubicBezTo>
                      <a:pt x="1073150" y="3041650"/>
                      <a:pt x="1171575" y="3144837"/>
                      <a:pt x="1304925" y="3305175"/>
                    </a:cubicBezTo>
                    <a:cubicBezTo>
                      <a:pt x="1438275" y="3465513"/>
                      <a:pt x="1600200" y="3632200"/>
                      <a:pt x="1743075" y="3752850"/>
                    </a:cubicBezTo>
                    <a:cubicBezTo>
                      <a:pt x="1885950" y="3873500"/>
                      <a:pt x="1898650" y="3914775"/>
                      <a:pt x="2162175" y="4029075"/>
                    </a:cubicBezTo>
                    <a:cubicBezTo>
                      <a:pt x="2425700" y="4143375"/>
                      <a:pt x="2957513" y="4348163"/>
                      <a:pt x="3324225" y="4438650"/>
                    </a:cubicBezTo>
                    <a:cubicBezTo>
                      <a:pt x="3690937" y="4529137"/>
                      <a:pt x="3903663" y="4540250"/>
                      <a:pt x="4362450" y="4572000"/>
                    </a:cubicBezTo>
                    <a:cubicBezTo>
                      <a:pt x="4821237" y="4603750"/>
                      <a:pt x="5449093" y="4616450"/>
                      <a:pt x="6076950" y="4629150"/>
                    </a:cubicBezTo>
                  </a:path>
                </a:pathLst>
              </a:custGeom>
              <a:noFill/>
              <a:ln w="76200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accent2">
                      <a:lumMod val="60000"/>
                      <a:lumOff val="40000"/>
                    </a:schemeClr>
                  </a:solidFill>
                  <a:effectLst/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3607885" y="1200090"/>
              <a:ext cx="142661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dirty="0" err="1">
                  <a:solidFill>
                    <a:srgbClr val="FFFF00"/>
                  </a:solidFill>
                  <a:latin typeface="Calibri" panose="020F0502020204030204" pitchFamily="34" charset="0"/>
                </a:rPr>
                <a:t>Paretian</a:t>
              </a:r>
              <a:r>
                <a:rPr lang="en-US" dirty="0">
                  <a:solidFill>
                    <a:srgbClr val="FFFF00"/>
                  </a:solidFill>
                  <a:latin typeface="Calibri" panose="020F0502020204030204" pitchFamily="34" charset="0"/>
                </a:rPr>
                <a:t> </a:t>
              </a:r>
              <a:endParaRPr lang="en-US" dirty="0" smtClean="0">
                <a:solidFill>
                  <a:srgbClr val="FFFF00"/>
                </a:solidFill>
                <a:latin typeface="Calibri" panose="020F0502020204030204" pitchFamily="34" charset="0"/>
              </a:endParaRPr>
            </a:p>
            <a:p>
              <a:pPr lvl="0"/>
              <a:r>
                <a:rPr lang="en-US" dirty="0" smtClean="0">
                  <a:solidFill>
                    <a:srgbClr val="FFFF00"/>
                  </a:solidFill>
                  <a:latin typeface="Calibri" panose="020F0502020204030204" pitchFamily="34" charset="0"/>
                </a:rPr>
                <a:t>distribution </a:t>
              </a:r>
            </a:p>
            <a:p>
              <a:pPr lvl="0"/>
              <a:r>
                <a:rPr lang="en-US" dirty="0" smtClean="0">
                  <a:solidFill>
                    <a:srgbClr val="FFFF00"/>
                  </a:solidFill>
                  <a:latin typeface="Calibri" panose="020F0502020204030204" pitchFamily="34" charset="0"/>
                </a:rPr>
                <a:t>of abilities</a:t>
              </a:r>
              <a:endParaRPr lang="en-US" dirty="0">
                <a:solidFill>
                  <a:srgbClr val="FFFF00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3607885" y="838200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</a:rPr>
              <a:t>Normal curve distribution of abilities</a:t>
            </a:r>
          </a:p>
        </p:txBody>
      </p:sp>
      <p:sp>
        <p:nvSpPr>
          <p:cNvPr id="24" name="Freeform 23"/>
          <p:cNvSpPr/>
          <p:nvPr/>
        </p:nvSpPr>
        <p:spPr bwMode="auto">
          <a:xfrm>
            <a:off x="1219200" y="2463761"/>
            <a:ext cx="6655885" cy="2991716"/>
          </a:xfrm>
          <a:custGeom>
            <a:avLst/>
            <a:gdLst>
              <a:gd name="connsiteX0" fmla="*/ 0 w 4532244"/>
              <a:gd name="connsiteY0" fmla="*/ 3204930 h 3204930"/>
              <a:gd name="connsiteX1" fmla="*/ 349858 w 4532244"/>
              <a:gd name="connsiteY1" fmla="*/ 3141320 h 3204930"/>
              <a:gd name="connsiteX2" fmla="*/ 636105 w 4532244"/>
              <a:gd name="connsiteY2" fmla="*/ 3022050 h 3204930"/>
              <a:gd name="connsiteX3" fmla="*/ 811033 w 4532244"/>
              <a:gd name="connsiteY3" fmla="*/ 2855073 h 3204930"/>
              <a:gd name="connsiteX4" fmla="*/ 1017767 w 4532244"/>
              <a:gd name="connsiteY4" fmla="*/ 2568826 h 3204930"/>
              <a:gd name="connsiteX5" fmla="*/ 1399430 w 4532244"/>
              <a:gd name="connsiteY5" fmla="*/ 1678280 h 3204930"/>
              <a:gd name="connsiteX6" fmla="*/ 1757239 w 4532244"/>
              <a:gd name="connsiteY6" fmla="*/ 676416 h 3204930"/>
              <a:gd name="connsiteX7" fmla="*/ 1916265 w 4532244"/>
              <a:gd name="connsiteY7" fmla="*/ 294753 h 3204930"/>
              <a:gd name="connsiteX8" fmla="*/ 2035534 w 4532244"/>
              <a:gd name="connsiteY8" fmla="*/ 111873 h 3204930"/>
              <a:gd name="connsiteX9" fmla="*/ 2194560 w 4532244"/>
              <a:gd name="connsiteY9" fmla="*/ 555 h 3204930"/>
              <a:gd name="connsiteX10" fmla="*/ 2329733 w 4532244"/>
              <a:gd name="connsiteY10" fmla="*/ 80068 h 3204930"/>
              <a:gd name="connsiteX11" fmla="*/ 2488759 w 4532244"/>
              <a:gd name="connsiteY11" fmla="*/ 310656 h 3204930"/>
              <a:gd name="connsiteX12" fmla="*/ 2615980 w 4532244"/>
              <a:gd name="connsiteY12" fmla="*/ 596902 h 3204930"/>
              <a:gd name="connsiteX13" fmla="*/ 2981740 w 4532244"/>
              <a:gd name="connsiteY13" fmla="*/ 1614669 h 3204930"/>
              <a:gd name="connsiteX14" fmla="*/ 3275938 w 4532244"/>
              <a:gd name="connsiteY14" fmla="*/ 2370043 h 3204930"/>
              <a:gd name="connsiteX15" fmla="*/ 3522428 w 4532244"/>
              <a:gd name="connsiteY15" fmla="*/ 2791462 h 3204930"/>
              <a:gd name="connsiteX16" fmla="*/ 3745065 w 4532244"/>
              <a:gd name="connsiteY16" fmla="*/ 3014099 h 3204930"/>
              <a:gd name="connsiteX17" fmla="*/ 3983604 w 4532244"/>
              <a:gd name="connsiteY17" fmla="*/ 3117466 h 3204930"/>
              <a:gd name="connsiteX18" fmla="*/ 4532244 w 4532244"/>
              <a:gd name="connsiteY18" fmla="*/ 3196979 h 3204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532244" h="3204930">
                <a:moveTo>
                  <a:pt x="0" y="3204930"/>
                </a:moveTo>
                <a:cubicBezTo>
                  <a:pt x="121920" y="3188365"/>
                  <a:pt x="243841" y="3171800"/>
                  <a:pt x="349858" y="3141320"/>
                </a:cubicBezTo>
                <a:cubicBezTo>
                  <a:pt x="455875" y="3110840"/>
                  <a:pt x="559243" y="3069758"/>
                  <a:pt x="636105" y="3022050"/>
                </a:cubicBezTo>
                <a:cubicBezTo>
                  <a:pt x="712967" y="2974342"/>
                  <a:pt x="747423" y="2930610"/>
                  <a:pt x="811033" y="2855073"/>
                </a:cubicBezTo>
                <a:cubicBezTo>
                  <a:pt x="874643" y="2779536"/>
                  <a:pt x="919701" y="2764958"/>
                  <a:pt x="1017767" y="2568826"/>
                </a:cubicBezTo>
                <a:cubicBezTo>
                  <a:pt x="1115833" y="2372694"/>
                  <a:pt x="1276185" y="1993682"/>
                  <a:pt x="1399430" y="1678280"/>
                </a:cubicBezTo>
                <a:cubicBezTo>
                  <a:pt x="1522675" y="1362878"/>
                  <a:pt x="1671100" y="907004"/>
                  <a:pt x="1757239" y="676416"/>
                </a:cubicBezTo>
                <a:cubicBezTo>
                  <a:pt x="1843378" y="445828"/>
                  <a:pt x="1869883" y="388843"/>
                  <a:pt x="1916265" y="294753"/>
                </a:cubicBezTo>
                <a:cubicBezTo>
                  <a:pt x="1962647" y="200663"/>
                  <a:pt x="1989152" y="160906"/>
                  <a:pt x="2035534" y="111873"/>
                </a:cubicBezTo>
                <a:cubicBezTo>
                  <a:pt x="2081917" y="62840"/>
                  <a:pt x="2145527" y="5856"/>
                  <a:pt x="2194560" y="555"/>
                </a:cubicBezTo>
                <a:cubicBezTo>
                  <a:pt x="2243593" y="-4746"/>
                  <a:pt x="2280700" y="28385"/>
                  <a:pt x="2329733" y="80068"/>
                </a:cubicBezTo>
                <a:cubicBezTo>
                  <a:pt x="2378766" y="131751"/>
                  <a:pt x="2441051" y="224517"/>
                  <a:pt x="2488759" y="310656"/>
                </a:cubicBezTo>
                <a:cubicBezTo>
                  <a:pt x="2536467" y="396795"/>
                  <a:pt x="2533817" y="379567"/>
                  <a:pt x="2615980" y="596902"/>
                </a:cubicBezTo>
                <a:cubicBezTo>
                  <a:pt x="2698143" y="814237"/>
                  <a:pt x="2871747" y="1319146"/>
                  <a:pt x="2981740" y="1614669"/>
                </a:cubicBezTo>
                <a:cubicBezTo>
                  <a:pt x="3091733" y="1910192"/>
                  <a:pt x="3185823" y="2173911"/>
                  <a:pt x="3275938" y="2370043"/>
                </a:cubicBezTo>
                <a:cubicBezTo>
                  <a:pt x="3366053" y="2566175"/>
                  <a:pt x="3444240" y="2684119"/>
                  <a:pt x="3522428" y="2791462"/>
                </a:cubicBezTo>
                <a:cubicBezTo>
                  <a:pt x="3600616" y="2898805"/>
                  <a:pt x="3668202" y="2959765"/>
                  <a:pt x="3745065" y="3014099"/>
                </a:cubicBezTo>
                <a:cubicBezTo>
                  <a:pt x="3821928" y="3068433"/>
                  <a:pt x="3852408" y="3086986"/>
                  <a:pt x="3983604" y="3117466"/>
                </a:cubicBezTo>
                <a:cubicBezTo>
                  <a:pt x="4114800" y="3147946"/>
                  <a:pt x="4323522" y="3172462"/>
                  <a:pt x="4532244" y="3196979"/>
                </a:cubicBezTo>
              </a:path>
            </a:pathLst>
          </a:cu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 rot="16200000">
            <a:off x="-1455562" y="2996685"/>
            <a:ext cx="4835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Low Achievement              High Achievement</a:t>
            </a:r>
            <a:endParaRPr lang="en-US" dirty="0">
              <a:latin typeface="Calibri" panose="020F0502020204030204" pitchFamily="34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0" y="457200"/>
            <a:ext cx="8382000" cy="1588"/>
          </a:xfrm>
          <a:prstGeom prst="straightConnector1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tailEnd type="arrow"/>
          </a:ln>
          <a:effectLst>
            <a:glow rad="228600">
              <a:srgbClr val="00B0F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0" y="0"/>
            <a:ext cx="53867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latin typeface="Calibri" pitchFamily="34" charset="0"/>
                <a:cs typeface="Arial" pitchFamily="34" charset="0"/>
              </a:rPr>
              <a:t>Questions of (Mal)Distribution</a:t>
            </a:r>
            <a:endParaRPr lang="en-US" sz="3200" b="1" dirty="0">
              <a:solidFill>
                <a:srgbClr val="FFFF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6247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583229" y="5603557"/>
            <a:ext cx="642996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      -6                    -4                    -2                  0                      2                   4                    6  </a:t>
            </a:r>
          </a:p>
          <a:p>
            <a:pPr algn="ctr"/>
            <a:r>
              <a:rPr lang="en-US" sz="1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POPULARITY</a:t>
            </a:r>
            <a:endParaRPr lang="en-US" sz="1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75935" y="5410200"/>
            <a:ext cx="18948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 err="1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Prinstein</a:t>
            </a:r>
            <a:r>
              <a:rPr lang="en-US" sz="1200" b="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 &amp; </a:t>
            </a:r>
            <a:r>
              <a:rPr lang="en-US" sz="1200" b="0" dirty="0" err="1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Cillessen</a:t>
            </a:r>
            <a:r>
              <a:rPr lang="en-US" sz="1200" b="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 (2003)</a:t>
            </a:r>
            <a:endParaRPr lang="en-US" sz="1200" b="0" dirty="0">
              <a:solidFill>
                <a:schemeClr val="tx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32013" y="798255"/>
            <a:ext cx="416878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“Reputational aggression was associated with high and low levels of peer-perceived popularity (i.e., a J-shaped curve) and moderate levels of social preference … </a:t>
            </a:r>
            <a:r>
              <a:rPr lang="en-US" sz="16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  <a:sym typeface="Symbol"/>
              </a:rPr>
              <a:t>That is, the most popular adolescents were those who engaged in the highest levels of reputational aggression.”</a:t>
            </a:r>
            <a:endParaRPr lang="en-US" sz="16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58782" y="3038024"/>
            <a:ext cx="34974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REPUTATIONAL</a:t>
            </a:r>
          </a:p>
          <a:p>
            <a:pPr algn="ctr"/>
            <a:r>
              <a:rPr lang="en-US" sz="1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AGGRESSION/HARASSMENT</a:t>
            </a:r>
            <a:endParaRPr lang="en-US" sz="1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2003413" y="838200"/>
            <a:ext cx="0" cy="4800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H="1">
            <a:off x="2003413" y="5638800"/>
            <a:ext cx="57150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1654497" y="762000"/>
            <a:ext cx="425116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114300" algn="dec"/>
              </a:tabLst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	6</a:t>
            </a:r>
            <a:r>
              <a:rPr lang="en-US" sz="1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</a:t>
            </a:r>
          </a:p>
          <a:p>
            <a:pPr>
              <a:tabLst>
                <a:tab pos="114300" algn="dec"/>
              </a:tabLst>
            </a:pPr>
            <a:endParaRPr lang="en-US" sz="10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>
              <a:tabLst>
                <a:tab pos="114300" algn="dec"/>
              </a:tabLst>
            </a:pPr>
            <a:endParaRPr lang="en-US" sz="10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>
              <a:tabLst>
                <a:tab pos="114300" algn="dec"/>
              </a:tabLst>
            </a:pPr>
            <a:endParaRPr lang="en-US" sz="10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>
              <a:tabLst>
                <a:tab pos="114300" algn="dec"/>
              </a:tabLst>
            </a:pPr>
            <a:endParaRPr lang="en-US" sz="10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>
              <a:tabLst>
                <a:tab pos="114300" algn="dec"/>
              </a:tabLst>
            </a:pPr>
            <a:endParaRPr lang="en-US" sz="10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>
              <a:tabLst>
                <a:tab pos="114300" algn="dec"/>
              </a:tabLst>
            </a:pPr>
            <a:r>
              <a:rPr lang="en-US" sz="1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	4</a:t>
            </a:r>
          </a:p>
          <a:p>
            <a:pPr>
              <a:tabLst>
                <a:tab pos="114300" algn="dec"/>
              </a:tabLst>
            </a:pPr>
            <a:endParaRPr lang="en-US" sz="10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>
              <a:tabLst>
                <a:tab pos="114300" algn="dec"/>
              </a:tabLst>
            </a:pPr>
            <a:endParaRPr lang="en-US" sz="10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>
              <a:tabLst>
                <a:tab pos="114300" algn="dec"/>
              </a:tabLst>
            </a:pPr>
            <a:endParaRPr lang="en-US" sz="10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>
              <a:tabLst>
                <a:tab pos="114300" algn="dec"/>
              </a:tabLst>
            </a:pPr>
            <a:endParaRPr lang="en-US" sz="10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>
              <a:tabLst>
                <a:tab pos="114300" algn="dec"/>
              </a:tabLst>
            </a:pPr>
            <a:endParaRPr lang="en-US" sz="10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>
              <a:tabLst>
                <a:tab pos="114300" algn="dec"/>
              </a:tabLst>
            </a:pPr>
            <a:r>
              <a:rPr lang="en-US" sz="1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	2</a:t>
            </a:r>
          </a:p>
          <a:p>
            <a:pPr>
              <a:tabLst>
                <a:tab pos="114300" algn="dec"/>
              </a:tabLst>
            </a:pPr>
            <a:endParaRPr lang="en-US" sz="10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>
              <a:tabLst>
                <a:tab pos="114300" algn="dec"/>
              </a:tabLst>
            </a:pPr>
            <a:endParaRPr lang="en-US" sz="10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>
              <a:tabLst>
                <a:tab pos="114300" algn="dec"/>
              </a:tabLst>
            </a:pPr>
            <a:endParaRPr lang="en-US" sz="10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>
              <a:tabLst>
                <a:tab pos="114300" algn="dec"/>
              </a:tabLst>
            </a:pPr>
            <a:endParaRPr lang="en-US" sz="10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>
              <a:tabLst>
                <a:tab pos="114300" algn="dec"/>
              </a:tabLst>
            </a:pPr>
            <a:endParaRPr lang="en-US" sz="10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>
              <a:tabLst>
                <a:tab pos="114300" algn="dec"/>
              </a:tabLst>
            </a:pPr>
            <a:endParaRPr lang="en-US" sz="10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>
              <a:tabLst>
                <a:tab pos="114300" algn="dec"/>
              </a:tabLst>
            </a:pPr>
            <a:r>
              <a:rPr lang="en-US" sz="1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	0</a:t>
            </a:r>
          </a:p>
          <a:p>
            <a:pPr>
              <a:tabLst>
                <a:tab pos="114300" algn="dec"/>
              </a:tabLst>
            </a:pPr>
            <a:endParaRPr lang="en-US" sz="10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>
              <a:tabLst>
                <a:tab pos="114300" algn="dec"/>
              </a:tabLst>
            </a:pPr>
            <a:endParaRPr lang="en-US" sz="10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>
              <a:tabLst>
                <a:tab pos="114300" algn="dec"/>
              </a:tabLst>
            </a:pPr>
            <a:endParaRPr lang="en-US" sz="10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>
              <a:tabLst>
                <a:tab pos="114300" algn="dec"/>
              </a:tabLst>
            </a:pPr>
            <a:endParaRPr lang="en-US" sz="10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>
              <a:tabLst>
                <a:tab pos="114300" algn="dec"/>
              </a:tabLst>
            </a:pPr>
            <a:endParaRPr lang="en-US" sz="10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>
              <a:tabLst>
                <a:tab pos="114300" algn="dec"/>
              </a:tabLst>
            </a:pPr>
            <a:r>
              <a:rPr lang="en-US" sz="1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	-2</a:t>
            </a:r>
          </a:p>
          <a:p>
            <a:pPr>
              <a:tabLst>
                <a:tab pos="114300" algn="dec"/>
              </a:tabLst>
            </a:pPr>
            <a:endParaRPr lang="en-US" sz="10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>
              <a:tabLst>
                <a:tab pos="114300" algn="dec"/>
              </a:tabLst>
            </a:pPr>
            <a:endParaRPr lang="en-US" sz="10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>
              <a:tabLst>
                <a:tab pos="114300" algn="dec"/>
              </a:tabLst>
            </a:pPr>
            <a:endParaRPr lang="en-US" sz="10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>
              <a:tabLst>
                <a:tab pos="114300" algn="dec"/>
              </a:tabLst>
            </a:pPr>
            <a:endParaRPr lang="en-US" sz="10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>
              <a:tabLst>
                <a:tab pos="114300" algn="dec"/>
              </a:tabLst>
            </a:pPr>
            <a:endParaRPr lang="en-US" sz="10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>
              <a:tabLst>
                <a:tab pos="114300" algn="dec"/>
              </a:tabLst>
            </a:pPr>
            <a:r>
              <a:rPr lang="en-US" sz="1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	-4</a:t>
            </a:r>
          </a:p>
        </p:txBody>
      </p:sp>
      <p:sp>
        <p:nvSpPr>
          <p:cNvPr id="5" name="Freeform 4"/>
          <p:cNvSpPr/>
          <p:nvPr/>
        </p:nvSpPr>
        <p:spPr bwMode="auto">
          <a:xfrm>
            <a:off x="2613013" y="1504950"/>
            <a:ext cx="4257675" cy="2563812"/>
          </a:xfrm>
          <a:custGeom>
            <a:avLst/>
            <a:gdLst>
              <a:gd name="connsiteX0" fmla="*/ 0 w 4257675"/>
              <a:gd name="connsiteY0" fmla="*/ 1962150 h 2563812"/>
              <a:gd name="connsiteX1" fmla="*/ 266700 w 4257675"/>
              <a:gd name="connsiteY1" fmla="*/ 2162175 h 2563812"/>
              <a:gd name="connsiteX2" fmla="*/ 590550 w 4257675"/>
              <a:gd name="connsiteY2" fmla="*/ 2352675 h 2563812"/>
              <a:gd name="connsiteX3" fmla="*/ 885825 w 4257675"/>
              <a:gd name="connsiteY3" fmla="*/ 2457450 h 2563812"/>
              <a:gd name="connsiteX4" fmla="*/ 1295400 w 4257675"/>
              <a:gd name="connsiteY4" fmla="*/ 2543175 h 2563812"/>
              <a:gd name="connsiteX5" fmla="*/ 1590675 w 4257675"/>
              <a:gd name="connsiteY5" fmla="*/ 2543175 h 2563812"/>
              <a:gd name="connsiteX6" fmla="*/ 2019300 w 4257675"/>
              <a:gd name="connsiteY6" fmla="*/ 2419350 h 2563812"/>
              <a:gd name="connsiteX7" fmla="*/ 2371725 w 4257675"/>
              <a:gd name="connsiteY7" fmla="*/ 2247900 h 2563812"/>
              <a:gd name="connsiteX8" fmla="*/ 2676525 w 4257675"/>
              <a:gd name="connsiteY8" fmla="*/ 2019300 h 2563812"/>
              <a:gd name="connsiteX9" fmla="*/ 3114675 w 4257675"/>
              <a:gd name="connsiteY9" fmla="*/ 1628775 h 2563812"/>
              <a:gd name="connsiteX10" fmla="*/ 3552825 w 4257675"/>
              <a:gd name="connsiteY10" fmla="*/ 1104900 h 2563812"/>
              <a:gd name="connsiteX11" fmla="*/ 3905250 w 4257675"/>
              <a:gd name="connsiteY11" fmla="*/ 600075 h 2563812"/>
              <a:gd name="connsiteX12" fmla="*/ 4257675 w 4257675"/>
              <a:gd name="connsiteY12" fmla="*/ 0 h 2563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257675" h="2563812">
                <a:moveTo>
                  <a:pt x="0" y="1962150"/>
                </a:moveTo>
                <a:cubicBezTo>
                  <a:pt x="84137" y="2029619"/>
                  <a:pt x="168275" y="2097088"/>
                  <a:pt x="266700" y="2162175"/>
                </a:cubicBezTo>
                <a:cubicBezTo>
                  <a:pt x="365125" y="2227262"/>
                  <a:pt x="487363" y="2303463"/>
                  <a:pt x="590550" y="2352675"/>
                </a:cubicBezTo>
                <a:cubicBezTo>
                  <a:pt x="693738" y="2401888"/>
                  <a:pt x="768350" y="2425700"/>
                  <a:pt x="885825" y="2457450"/>
                </a:cubicBezTo>
                <a:cubicBezTo>
                  <a:pt x="1003300" y="2489200"/>
                  <a:pt x="1177925" y="2528888"/>
                  <a:pt x="1295400" y="2543175"/>
                </a:cubicBezTo>
                <a:cubicBezTo>
                  <a:pt x="1412875" y="2557462"/>
                  <a:pt x="1470025" y="2563812"/>
                  <a:pt x="1590675" y="2543175"/>
                </a:cubicBezTo>
                <a:cubicBezTo>
                  <a:pt x="1711325" y="2522538"/>
                  <a:pt x="1889125" y="2468562"/>
                  <a:pt x="2019300" y="2419350"/>
                </a:cubicBezTo>
                <a:cubicBezTo>
                  <a:pt x="2149475" y="2370138"/>
                  <a:pt x="2262188" y="2314575"/>
                  <a:pt x="2371725" y="2247900"/>
                </a:cubicBezTo>
                <a:cubicBezTo>
                  <a:pt x="2481263" y="2181225"/>
                  <a:pt x="2552700" y="2122488"/>
                  <a:pt x="2676525" y="2019300"/>
                </a:cubicBezTo>
                <a:cubicBezTo>
                  <a:pt x="2800350" y="1916113"/>
                  <a:pt x="2968625" y="1781175"/>
                  <a:pt x="3114675" y="1628775"/>
                </a:cubicBezTo>
                <a:cubicBezTo>
                  <a:pt x="3260725" y="1476375"/>
                  <a:pt x="3421063" y="1276350"/>
                  <a:pt x="3552825" y="1104900"/>
                </a:cubicBezTo>
                <a:cubicBezTo>
                  <a:pt x="3684587" y="933450"/>
                  <a:pt x="3787775" y="784225"/>
                  <a:pt x="3905250" y="600075"/>
                </a:cubicBezTo>
                <a:cubicBezTo>
                  <a:pt x="4022725" y="415925"/>
                  <a:pt x="4140200" y="207962"/>
                  <a:pt x="4257675" y="0"/>
                </a:cubicBezTo>
              </a:path>
            </a:pathLst>
          </a:cu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6304002"/>
            <a:ext cx="914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1963" indent="-461963"/>
            <a:r>
              <a:rPr lang="en-US" sz="10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See also: </a:t>
            </a:r>
            <a:r>
              <a:rPr lang="en-US" sz="1000" dirty="0" err="1" smtClean="0">
                <a:solidFill>
                  <a:schemeClr val="bg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Kisamore</a:t>
            </a:r>
            <a:r>
              <a:rPr lang="en-US" sz="10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, J. L., et al. (2010). Conflict and abusive behaviors: The moderating effects of social competencies. </a:t>
            </a:r>
            <a:r>
              <a:rPr lang="en-US" sz="1000" i="1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Career Development International, 15</a:t>
            </a:r>
            <a:r>
              <a:rPr lang="en-US" sz="10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(6), 583-600.</a:t>
            </a:r>
          </a:p>
          <a:p>
            <a:pPr marL="461963" indent="-461963"/>
            <a:r>
              <a:rPr lang="en-US" sz="1000" dirty="0" err="1" smtClean="0">
                <a:solidFill>
                  <a:schemeClr val="bg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Pucket</a:t>
            </a:r>
            <a:r>
              <a:rPr lang="en-US" sz="10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, M. B., et al. (2008). Moderators of the association between relational aggression and perceived popularity. </a:t>
            </a:r>
            <a:r>
              <a:rPr lang="en-US" sz="1000" i="1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Aggressive Behavior, 34</a:t>
            </a:r>
            <a:r>
              <a:rPr lang="en-US" sz="10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, 563-576.</a:t>
            </a:r>
            <a:endParaRPr lang="en-US" sz="1000" dirty="0">
              <a:solidFill>
                <a:schemeClr val="bg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0" y="457200"/>
            <a:ext cx="8382000" cy="1588"/>
          </a:xfrm>
          <a:prstGeom prst="straightConnector1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tailEnd type="arrow"/>
          </a:ln>
          <a:effectLst>
            <a:glow rad="228600">
              <a:srgbClr val="00B0F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0" y="0"/>
            <a:ext cx="506157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latin typeface="Calibri" pitchFamily="34" charset="0"/>
                <a:cs typeface="Arial" pitchFamily="34" charset="0"/>
              </a:rPr>
              <a:t>Questions of (</a:t>
            </a:r>
            <a:r>
              <a:rPr lang="en-US" sz="3200" b="1" dirty="0" err="1" smtClean="0">
                <a:solidFill>
                  <a:srgbClr val="FFFF00"/>
                </a:solidFill>
                <a:latin typeface="Calibri" pitchFamily="34" charset="0"/>
                <a:cs typeface="Arial" pitchFamily="34" charset="0"/>
              </a:rPr>
              <a:t>Curvi</a:t>
            </a:r>
            <a:r>
              <a:rPr lang="en-US" sz="3200" b="1" dirty="0" smtClean="0">
                <a:solidFill>
                  <a:srgbClr val="FFFF00"/>
                </a:solidFill>
                <a:latin typeface="Calibri" pitchFamily="34" charset="0"/>
                <a:cs typeface="Arial" pitchFamily="34" charset="0"/>
              </a:rPr>
              <a:t>)Linearity</a:t>
            </a:r>
            <a:endParaRPr lang="en-US" sz="3200" b="1" dirty="0">
              <a:solidFill>
                <a:srgbClr val="FFFF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8272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371600" y="5181600"/>
            <a:ext cx="603723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-.6.0 -.5.0  -4.0  -.30   -.2.0   -1.0   0.0     1.0    2.0     3.0    4.0     5.0    6.-    7.0     8.0  </a:t>
            </a:r>
          </a:p>
          <a:p>
            <a:pPr algn="ctr"/>
            <a:r>
              <a:rPr lang="en-US" sz="1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Time 1 Perceived Popularity </a:t>
            </a:r>
            <a:endParaRPr lang="en-US" sz="1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356" y="6448829"/>
            <a:ext cx="891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Source: Adapted from: Wright, M. F. (2014). Longitudinal investigation of the associations between adolescents’ popularity and cyber social behaviors. </a:t>
            </a:r>
            <a:r>
              <a:rPr lang="en-US" sz="1000" b="0" i="1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Journal of School Violence, 13</a:t>
            </a:r>
            <a:r>
              <a:rPr lang="en-US" sz="1000" b="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291-314. </a:t>
            </a:r>
            <a:r>
              <a:rPr lang="en-US" sz="1000" b="0" dirty="0" err="1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doi</a:t>
            </a:r>
            <a:r>
              <a:rPr lang="en-US" sz="1000" b="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 10.1080/15388220.2013.849201</a:t>
            </a:r>
            <a:endParaRPr lang="en-US" sz="1000" b="0" dirty="0">
              <a:solidFill>
                <a:schemeClr val="tx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72200" y="4953000"/>
            <a:ext cx="2362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tx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Adapted from: Le, et al. (2011)</a:t>
            </a: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1524000" y="914400"/>
            <a:ext cx="0" cy="4267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flipH="1">
            <a:off x="1524000" y="5181600"/>
            <a:ext cx="65532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 rot="16200000">
            <a:off x="-968232" y="2718070"/>
            <a:ext cx="34634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Time 2 Peer-Nominated Cyber</a:t>
            </a:r>
          </a:p>
          <a:p>
            <a:pPr algn="ctr"/>
            <a:r>
              <a:rPr lang="en-US" sz="1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Aggressive Behavior</a:t>
            </a:r>
            <a:endParaRPr lang="en-US" sz="1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14400" y="705361"/>
            <a:ext cx="67839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50000"/>
              </a:lnSpc>
            </a:pPr>
            <a:r>
              <a:rPr lang="en-US" sz="1000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1200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8.0</a:t>
            </a:r>
            <a:r>
              <a:rPr lang="en-US" sz="1200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</a:t>
            </a:r>
          </a:p>
          <a:p>
            <a:pPr>
              <a:lnSpc>
                <a:spcPct val="250000"/>
              </a:lnSpc>
            </a:pPr>
            <a:r>
              <a:rPr lang="en-US" sz="1200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  7.0</a:t>
            </a:r>
          </a:p>
          <a:p>
            <a:pPr>
              <a:lnSpc>
                <a:spcPct val="250000"/>
              </a:lnSpc>
            </a:pPr>
            <a:r>
              <a:rPr lang="en-US" sz="1200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  6.0</a:t>
            </a:r>
          </a:p>
          <a:p>
            <a:pPr>
              <a:lnSpc>
                <a:spcPct val="250000"/>
              </a:lnSpc>
            </a:pPr>
            <a:r>
              <a:rPr lang="en-US" sz="1200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  5.0</a:t>
            </a:r>
          </a:p>
          <a:p>
            <a:pPr>
              <a:lnSpc>
                <a:spcPct val="250000"/>
              </a:lnSpc>
            </a:pPr>
            <a:r>
              <a:rPr lang="en-US" sz="1200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  4.0</a:t>
            </a:r>
          </a:p>
          <a:p>
            <a:pPr>
              <a:lnSpc>
                <a:spcPct val="250000"/>
              </a:lnSpc>
            </a:pPr>
            <a:r>
              <a:rPr lang="en-US" sz="1200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  3.0</a:t>
            </a:r>
          </a:p>
          <a:p>
            <a:pPr>
              <a:lnSpc>
                <a:spcPct val="250000"/>
              </a:lnSpc>
            </a:pPr>
            <a:r>
              <a:rPr lang="en-US" sz="1200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  2.0</a:t>
            </a:r>
          </a:p>
          <a:p>
            <a:pPr>
              <a:lnSpc>
                <a:spcPct val="250000"/>
              </a:lnSpc>
            </a:pPr>
            <a:r>
              <a:rPr lang="en-US" sz="1200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  1.0</a:t>
            </a:r>
          </a:p>
          <a:p>
            <a:pPr>
              <a:lnSpc>
                <a:spcPct val="250000"/>
              </a:lnSpc>
            </a:pPr>
            <a:r>
              <a:rPr lang="en-US" sz="1200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  0.0</a:t>
            </a:r>
          </a:p>
          <a:p>
            <a:pPr>
              <a:lnSpc>
                <a:spcPct val="250000"/>
              </a:lnSpc>
            </a:pPr>
            <a:r>
              <a:rPr lang="en-US" sz="1200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-1.0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752600" y="914400"/>
            <a:ext cx="1981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Aggressive behavior among adolescents at Time 1 predicts popularity at Time 2</a:t>
            </a:r>
            <a:endParaRPr lang="en-US" sz="1600" dirty="0">
              <a:solidFill>
                <a:srgbClr val="FFC000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 flipV="1">
            <a:off x="1524000" y="3581400"/>
            <a:ext cx="5829300" cy="10668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Freeform 6"/>
          <p:cNvSpPr/>
          <p:nvPr/>
        </p:nvSpPr>
        <p:spPr bwMode="auto">
          <a:xfrm>
            <a:off x="1551482" y="2660754"/>
            <a:ext cx="5793698" cy="1609258"/>
          </a:xfrm>
          <a:custGeom>
            <a:avLst/>
            <a:gdLst>
              <a:gd name="connsiteX0" fmla="*/ 0 w 5793698"/>
              <a:gd name="connsiteY0" fmla="*/ 1371600 h 1609258"/>
              <a:gd name="connsiteX1" fmla="*/ 607102 w 5793698"/>
              <a:gd name="connsiteY1" fmla="*/ 1506512 h 1609258"/>
              <a:gd name="connsiteX2" fmla="*/ 1341620 w 5793698"/>
              <a:gd name="connsiteY2" fmla="*/ 1596453 h 1609258"/>
              <a:gd name="connsiteX3" fmla="*/ 1866275 w 5793698"/>
              <a:gd name="connsiteY3" fmla="*/ 1603948 h 1609258"/>
              <a:gd name="connsiteX4" fmla="*/ 2480872 w 5793698"/>
              <a:gd name="connsiteY4" fmla="*/ 1551482 h 1609258"/>
              <a:gd name="connsiteX5" fmla="*/ 3192905 w 5793698"/>
              <a:gd name="connsiteY5" fmla="*/ 1394085 h 1609258"/>
              <a:gd name="connsiteX6" fmla="*/ 3964898 w 5793698"/>
              <a:gd name="connsiteY6" fmla="*/ 1101777 h 1609258"/>
              <a:gd name="connsiteX7" fmla="*/ 4661941 w 5793698"/>
              <a:gd name="connsiteY7" fmla="*/ 757003 h 1609258"/>
              <a:gd name="connsiteX8" fmla="*/ 5396459 w 5793698"/>
              <a:gd name="connsiteY8" fmla="*/ 277318 h 1609258"/>
              <a:gd name="connsiteX9" fmla="*/ 5793698 w 5793698"/>
              <a:gd name="connsiteY9" fmla="*/ 0 h 1609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793698" h="1609258">
                <a:moveTo>
                  <a:pt x="0" y="1371600"/>
                </a:moveTo>
                <a:cubicBezTo>
                  <a:pt x="191749" y="1420318"/>
                  <a:pt x="383499" y="1469037"/>
                  <a:pt x="607102" y="1506512"/>
                </a:cubicBezTo>
                <a:cubicBezTo>
                  <a:pt x="830705" y="1543987"/>
                  <a:pt x="1131758" y="1580214"/>
                  <a:pt x="1341620" y="1596453"/>
                </a:cubicBezTo>
                <a:cubicBezTo>
                  <a:pt x="1551482" y="1612692"/>
                  <a:pt x="1676400" y="1611443"/>
                  <a:pt x="1866275" y="1603948"/>
                </a:cubicBezTo>
                <a:cubicBezTo>
                  <a:pt x="2056150" y="1596453"/>
                  <a:pt x="2259767" y="1586459"/>
                  <a:pt x="2480872" y="1551482"/>
                </a:cubicBezTo>
                <a:cubicBezTo>
                  <a:pt x="2701977" y="1516505"/>
                  <a:pt x="2945567" y="1469036"/>
                  <a:pt x="3192905" y="1394085"/>
                </a:cubicBezTo>
                <a:cubicBezTo>
                  <a:pt x="3440243" y="1319134"/>
                  <a:pt x="3720059" y="1207957"/>
                  <a:pt x="3964898" y="1101777"/>
                </a:cubicBezTo>
                <a:cubicBezTo>
                  <a:pt x="4209737" y="995597"/>
                  <a:pt x="4423348" y="894413"/>
                  <a:pt x="4661941" y="757003"/>
                </a:cubicBezTo>
                <a:cubicBezTo>
                  <a:pt x="4900534" y="619593"/>
                  <a:pt x="5207833" y="403485"/>
                  <a:pt x="5396459" y="277318"/>
                </a:cubicBezTo>
                <a:cubicBezTo>
                  <a:pt x="5585085" y="151151"/>
                  <a:pt x="5689391" y="75575"/>
                  <a:pt x="5793698" y="0"/>
                </a:cubicBez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lg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0" y="457200"/>
            <a:ext cx="8382000" cy="1588"/>
          </a:xfrm>
          <a:prstGeom prst="straightConnector1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tailEnd type="arrow"/>
          </a:ln>
          <a:effectLst>
            <a:glow rad="228600">
              <a:srgbClr val="00B0F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0"/>
            <a:ext cx="506157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latin typeface="Calibri" pitchFamily="34" charset="0"/>
                <a:cs typeface="Arial" pitchFamily="34" charset="0"/>
              </a:rPr>
              <a:t>Questions of (</a:t>
            </a:r>
            <a:r>
              <a:rPr lang="en-US" sz="3200" b="1" dirty="0" err="1" smtClean="0">
                <a:solidFill>
                  <a:srgbClr val="FFFF00"/>
                </a:solidFill>
                <a:latin typeface="Calibri" pitchFamily="34" charset="0"/>
                <a:cs typeface="Arial" pitchFamily="34" charset="0"/>
              </a:rPr>
              <a:t>Curvi</a:t>
            </a:r>
            <a:r>
              <a:rPr lang="en-US" sz="3200" b="1" dirty="0" smtClean="0">
                <a:solidFill>
                  <a:srgbClr val="FFFF00"/>
                </a:solidFill>
                <a:latin typeface="Calibri" pitchFamily="34" charset="0"/>
                <a:cs typeface="Arial" pitchFamily="34" charset="0"/>
              </a:rPr>
              <a:t>)Linearity</a:t>
            </a:r>
            <a:endParaRPr lang="en-US" sz="3200" b="1" dirty="0">
              <a:solidFill>
                <a:srgbClr val="FFFF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3022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447801" y="5181600"/>
            <a:ext cx="47243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Negative Bias        No Bias           Positive Bias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356" y="6448829"/>
            <a:ext cx="891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Source: Adapted from: </a:t>
            </a:r>
            <a:r>
              <a:rPr lang="en-US" sz="1000" b="0" dirty="0" err="1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McQuade</a:t>
            </a:r>
            <a:r>
              <a:rPr lang="en-US" sz="1000" b="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J. D., </a:t>
            </a:r>
            <a:r>
              <a:rPr lang="en-US" sz="1000" b="0" dirty="0" err="1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Achufusi</a:t>
            </a:r>
            <a:r>
              <a:rPr lang="en-US" sz="1000" b="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A. K., </a:t>
            </a:r>
            <a:r>
              <a:rPr lang="en-US" sz="1000" b="0" dirty="0" err="1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Shouldberg</a:t>
            </a:r>
            <a:r>
              <a:rPr lang="en-US" sz="1000" b="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E. K., &amp; Murray-Close, D. (2014). Biased self-perceptions of social competence and engagement in physical and relational aggression: The moderating role of peer status and sex. </a:t>
            </a:r>
            <a:r>
              <a:rPr lang="en-US" sz="1000" b="0" i="1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Aggressive Behavior, 40</a:t>
            </a:r>
            <a:r>
              <a:rPr lang="en-US" sz="1000" b="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512-525. </a:t>
            </a:r>
            <a:r>
              <a:rPr lang="en-US" sz="1000" b="0" dirty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000" b="0" dirty="0" err="1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doi</a:t>
            </a:r>
            <a:r>
              <a:rPr lang="en-US" sz="1000" b="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 10.1002/ab.21552</a:t>
            </a:r>
            <a:endParaRPr lang="en-US" sz="1000" b="0" dirty="0">
              <a:solidFill>
                <a:schemeClr val="tx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1524000" y="914400"/>
            <a:ext cx="0" cy="4267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flipH="1">
            <a:off x="1524000" y="5181600"/>
            <a:ext cx="44196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 rot="16200000">
            <a:off x="-1190469" y="2856569"/>
            <a:ext cx="3907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Transformed Physical Aggression</a:t>
            </a:r>
            <a:endParaRPr lang="en-US" sz="1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86805" y="840462"/>
            <a:ext cx="380232" cy="44935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100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3.0</a:t>
            </a:r>
          </a:p>
          <a:p>
            <a:pPr>
              <a:lnSpc>
                <a:spcPct val="200000"/>
              </a:lnSpc>
            </a:pPr>
            <a:endParaRPr lang="en-US" sz="1100" dirty="0" smtClean="0">
              <a:solidFill>
                <a:schemeClr val="tx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200000"/>
              </a:lnSpc>
            </a:pPr>
            <a:endParaRPr lang="en-US" sz="1100" dirty="0" smtClean="0">
              <a:solidFill>
                <a:schemeClr val="tx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100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2.5</a:t>
            </a:r>
            <a:endParaRPr lang="en-US" sz="1100" dirty="0">
              <a:solidFill>
                <a:schemeClr val="tx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200000"/>
              </a:lnSpc>
            </a:pPr>
            <a:endParaRPr lang="en-US" sz="1100" dirty="0" smtClean="0">
              <a:solidFill>
                <a:schemeClr val="tx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200000"/>
              </a:lnSpc>
            </a:pPr>
            <a:endParaRPr lang="en-US" sz="1100" dirty="0" smtClean="0">
              <a:solidFill>
                <a:schemeClr val="tx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100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2.0</a:t>
            </a:r>
          </a:p>
          <a:p>
            <a:pPr>
              <a:lnSpc>
                <a:spcPct val="200000"/>
              </a:lnSpc>
            </a:pPr>
            <a:endParaRPr lang="en-US" sz="1100" dirty="0" smtClean="0">
              <a:solidFill>
                <a:schemeClr val="tx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200000"/>
              </a:lnSpc>
            </a:pPr>
            <a:endParaRPr lang="en-US" sz="1100" dirty="0" smtClean="0">
              <a:solidFill>
                <a:schemeClr val="tx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100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1.5</a:t>
            </a:r>
          </a:p>
          <a:p>
            <a:pPr>
              <a:lnSpc>
                <a:spcPct val="200000"/>
              </a:lnSpc>
            </a:pPr>
            <a:endParaRPr lang="en-US" sz="1100" dirty="0" smtClean="0">
              <a:solidFill>
                <a:schemeClr val="tx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200000"/>
              </a:lnSpc>
            </a:pPr>
            <a:endParaRPr lang="en-US" sz="1100" dirty="0">
              <a:solidFill>
                <a:schemeClr val="tx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100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1.0</a:t>
            </a:r>
            <a:endParaRPr lang="en-US" sz="1100" dirty="0" smtClean="0">
              <a:solidFill>
                <a:schemeClr val="tx1">
                  <a:lumMod val="95000"/>
                </a:schemeClr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581946" y="820470"/>
            <a:ext cx="68580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“For low peer status children greater underestimation and overestimation of social competence was associated with higher physical aggression [moderated by sex]. Popular boys had higher rates of relational aggression when they had accurate, rather than biased, self perceptions of social competence. However, for very highly preferred girls, a more extreme positive bias was associated with an exponential increase in relational aggression.” (p. 512)</a:t>
            </a:r>
            <a:endParaRPr lang="en-US" sz="1600" dirty="0">
              <a:solidFill>
                <a:srgbClr val="FFC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Freeform 10"/>
          <p:cNvSpPr/>
          <p:nvPr/>
        </p:nvSpPr>
        <p:spPr bwMode="auto">
          <a:xfrm>
            <a:off x="1686393" y="2495862"/>
            <a:ext cx="4002374" cy="1236876"/>
          </a:xfrm>
          <a:custGeom>
            <a:avLst/>
            <a:gdLst>
              <a:gd name="connsiteX0" fmla="*/ 0 w 4002374"/>
              <a:gd name="connsiteY0" fmla="*/ 524656 h 1236876"/>
              <a:gd name="connsiteX1" fmla="*/ 374755 w 4002374"/>
              <a:gd name="connsiteY1" fmla="*/ 809469 h 1236876"/>
              <a:gd name="connsiteX2" fmla="*/ 667063 w 4002374"/>
              <a:gd name="connsiteY2" fmla="*/ 974361 h 1236876"/>
              <a:gd name="connsiteX3" fmla="*/ 1004341 w 4002374"/>
              <a:gd name="connsiteY3" fmla="*/ 1124263 h 1236876"/>
              <a:gd name="connsiteX4" fmla="*/ 1416571 w 4002374"/>
              <a:gd name="connsiteY4" fmla="*/ 1214204 h 1236876"/>
              <a:gd name="connsiteX5" fmla="*/ 1723869 w 4002374"/>
              <a:gd name="connsiteY5" fmla="*/ 1236689 h 1236876"/>
              <a:gd name="connsiteX6" fmla="*/ 1956217 w 4002374"/>
              <a:gd name="connsiteY6" fmla="*/ 1221699 h 1236876"/>
              <a:gd name="connsiteX7" fmla="*/ 2226040 w 4002374"/>
              <a:gd name="connsiteY7" fmla="*/ 1169233 h 1236876"/>
              <a:gd name="connsiteX8" fmla="*/ 2555823 w 4002374"/>
              <a:gd name="connsiteY8" fmla="*/ 1041817 h 1236876"/>
              <a:gd name="connsiteX9" fmla="*/ 2998033 w 4002374"/>
              <a:gd name="connsiteY9" fmla="*/ 846945 h 1236876"/>
              <a:gd name="connsiteX10" fmla="*/ 3350302 w 4002374"/>
              <a:gd name="connsiteY10" fmla="*/ 622092 h 1236876"/>
              <a:gd name="connsiteX11" fmla="*/ 3620125 w 4002374"/>
              <a:gd name="connsiteY11" fmla="*/ 397240 h 1236876"/>
              <a:gd name="connsiteX12" fmla="*/ 3829987 w 4002374"/>
              <a:gd name="connsiteY12" fmla="*/ 187377 h 1236876"/>
              <a:gd name="connsiteX13" fmla="*/ 4002374 w 4002374"/>
              <a:gd name="connsiteY13" fmla="*/ 0 h 1236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002374" h="1236876">
                <a:moveTo>
                  <a:pt x="0" y="524656"/>
                </a:moveTo>
                <a:cubicBezTo>
                  <a:pt x="131789" y="629587"/>
                  <a:pt x="263578" y="734518"/>
                  <a:pt x="374755" y="809469"/>
                </a:cubicBezTo>
                <a:cubicBezTo>
                  <a:pt x="485932" y="884420"/>
                  <a:pt x="562132" y="921895"/>
                  <a:pt x="667063" y="974361"/>
                </a:cubicBezTo>
                <a:cubicBezTo>
                  <a:pt x="771994" y="1026827"/>
                  <a:pt x="879423" y="1084289"/>
                  <a:pt x="1004341" y="1124263"/>
                </a:cubicBezTo>
                <a:cubicBezTo>
                  <a:pt x="1129259" y="1164237"/>
                  <a:pt x="1296650" y="1195466"/>
                  <a:pt x="1416571" y="1214204"/>
                </a:cubicBezTo>
                <a:cubicBezTo>
                  <a:pt x="1536492" y="1232942"/>
                  <a:pt x="1633928" y="1235440"/>
                  <a:pt x="1723869" y="1236689"/>
                </a:cubicBezTo>
                <a:cubicBezTo>
                  <a:pt x="1813810" y="1237938"/>
                  <a:pt x="1872522" y="1232942"/>
                  <a:pt x="1956217" y="1221699"/>
                </a:cubicBezTo>
                <a:cubicBezTo>
                  <a:pt x="2039912" y="1210456"/>
                  <a:pt x="2126106" y="1199213"/>
                  <a:pt x="2226040" y="1169233"/>
                </a:cubicBezTo>
                <a:cubicBezTo>
                  <a:pt x="2325974" y="1139253"/>
                  <a:pt x="2427158" y="1095532"/>
                  <a:pt x="2555823" y="1041817"/>
                </a:cubicBezTo>
                <a:cubicBezTo>
                  <a:pt x="2684488" y="988102"/>
                  <a:pt x="2865620" y="916899"/>
                  <a:pt x="2998033" y="846945"/>
                </a:cubicBezTo>
                <a:cubicBezTo>
                  <a:pt x="3130446" y="776991"/>
                  <a:pt x="3246620" y="697043"/>
                  <a:pt x="3350302" y="622092"/>
                </a:cubicBezTo>
                <a:cubicBezTo>
                  <a:pt x="3453984" y="547141"/>
                  <a:pt x="3540178" y="469692"/>
                  <a:pt x="3620125" y="397240"/>
                </a:cubicBezTo>
                <a:cubicBezTo>
                  <a:pt x="3700073" y="324787"/>
                  <a:pt x="3766279" y="253584"/>
                  <a:pt x="3829987" y="187377"/>
                </a:cubicBezTo>
                <a:cubicBezTo>
                  <a:pt x="3893695" y="121170"/>
                  <a:pt x="3948034" y="60585"/>
                  <a:pt x="4002374" y="0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16" name="Freeform 15"/>
          <p:cNvSpPr/>
          <p:nvPr/>
        </p:nvSpPr>
        <p:spPr bwMode="auto">
          <a:xfrm>
            <a:off x="1693889" y="3477392"/>
            <a:ext cx="3987383" cy="899736"/>
          </a:xfrm>
          <a:custGeom>
            <a:avLst/>
            <a:gdLst>
              <a:gd name="connsiteX0" fmla="*/ 0 w 3987383"/>
              <a:gd name="connsiteY0" fmla="*/ 187703 h 899736"/>
              <a:gd name="connsiteX1" fmla="*/ 254832 w 3987383"/>
              <a:gd name="connsiteY1" fmla="*/ 127742 h 899736"/>
              <a:gd name="connsiteX2" fmla="*/ 562131 w 3987383"/>
              <a:gd name="connsiteY2" fmla="*/ 67782 h 899736"/>
              <a:gd name="connsiteX3" fmla="*/ 816963 w 3987383"/>
              <a:gd name="connsiteY3" fmla="*/ 30306 h 899736"/>
              <a:gd name="connsiteX4" fmla="*/ 1101777 w 3987383"/>
              <a:gd name="connsiteY4" fmla="*/ 15316 h 899736"/>
              <a:gd name="connsiteX5" fmla="*/ 1409075 w 3987383"/>
              <a:gd name="connsiteY5" fmla="*/ 326 h 899736"/>
              <a:gd name="connsiteX6" fmla="*/ 1813809 w 3987383"/>
              <a:gd name="connsiteY6" fmla="*/ 30306 h 899736"/>
              <a:gd name="connsiteX7" fmla="*/ 2188563 w 3987383"/>
              <a:gd name="connsiteY7" fmla="*/ 97762 h 899736"/>
              <a:gd name="connsiteX8" fmla="*/ 2608288 w 3987383"/>
              <a:gd name="connsiteY8" fmla="*/ 225178 h 899736"/>
              <a:gd name="connsiteX9" fmla="*/ 2983042 w 3987383"/>
              <a:gd name="connsiteY9" fmla="*/ 360090 h 899736"/>
              <a:gd name="connsiteX10" fmla="*/ 3380281 w 3987383"/>
              <a:gd name="connsiteY10" fmla="*/ 547467 h 899736"/>
              <a:gd name="connsiteX11" fmla="*/ 3987383 w 3987383"/>
              <a:gd name="connsiteY11" fmla="*/ 899736 h 899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987383" h="899736">
                <a:moveTo>
                  <a:pt x="0" y="187703"/>
                </a:moveTo>
                <a:cubicBezTo>
                  <a:pt x="80572" y="167716"/>
                  <a:pt x="161144" y="147729"/>
                  <a:pt x="254832" y="127742"/>
                </a:cubicBezTo>
                <a:cubicBezTo>
                  <a:pt x="348521" y="107755"/>
                  <a:pt x="468443" y="84021"/>
                  <a:pt x="562131" y="67782"/>
                </a:cubicBezTo>
                <a:cubicBezTo>
                  <a:pt x="655819" y="51543"/>
                  <a:pt x="727022" y="39050"/>
                  <a:pt x="816963" y="30306"/>
                </a:cubicBezTo>
                <a:cubicBezTo>
                  <a:pt x="906904" y="21562"/>
                  <a:pt x="1101777" y="15316"/>
                  <a:pt x="1101777" y="15316"/>
                </a:cubicBezTo>
                <a:cubicBezTo>
                  <a:pt x="1200462" y="10319"/>
                  <a:pt x="1290403" y="-2172"/>
                  <a:pt x="1409075" y="326"/>
                </a:cubicBezTo>
                <a:cubicBezTo>
                  <a:pt x="1527747" y="2824"/>
                  <a:pt x="1683894" y="14067"/>
                  <a:pt x="1813809" y="30306"/>
                </a:cubicBezTo>
                <a:cubicBezTo>
                  <a:pt x="1943724" y="46545"/>
                  <a:pt x="2056150" y="65283"/>
                  <a:pt x="2188563" y="97762"/>
                </a:cubicBezTo>
                <a:cubicBezTo>
                  <a:pt x="2320976" y="130241"/>
                  <a:pt x="2475875" y="181457"/>
                  <a:pt x="2608288" y="225178"/>
                </a:cubicBezTo>
                <a:cubicBezTo>
                  <a:pt x="2740701" y="268899"/>
                  <a:pt x="2854377" y="306375"/>
                  <a:pt x="2983042" y="360090"/>
                </a:cubicBezTo>
                <a:cubicBezTo>
                  <a:pt x="3111707" y="413805"/>
                  <a:pt x="3212891" y="457526"/>
                  <a:pt x="3380281" y="547467"/>
                </a:cubicBezTo>
                <a:cubicBezTo>
                  <a:pt x="3547671" y="637408"/>
                  <a:pt x="3767527" y="768572"/>
                  <a:pt x="3987383" y="899736"/>
                </a:cubicBezTo>
              </a:path>
            </a:pathLst>
          </a:custGeom>
          <a:noFill/>
          <a:ln w="38100" cap="flat" cmpd="sng" algn="ctr">
            <a:solidFill>
              <a:srgbClr val="00B0F0"/>
            </a:solidFill>
            <a:prstDash val="lgDashDot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17" name="Freeform 16"/>
          <p:cNvSpPr/>
          <p:nvPr/>
        </p:nvSpPr>
        <p:spPr bwMode="auto">
          <a:xfrm>
            <a:off x="1663908" y="3357797"/>
            <a:ext cx="3972394" cy="283185"/>
          </a:xfrm>
          <a:custGeom>
            <a:avLst/>
            <a:gdLst>
              <a:gd name="connsiteX0" fmla="*/ 0 w 3972394"/>
              <a:gd name="connsiteY0" fmla="*/ 0 h 283185"/>
              <a:gd name="connsiteX1" fmla="*/ 1109272 w 3972394"/>
              <a:gd name="connsiteY1" fmla="*/ 202367 h 283185"/>
              <a:gd name="connsiteX2" fmla="*/ 1918741 w 3972394"/>
              <a:gd name="connsiteY2" fmla="*/ 269823 h 283185"/>
              <a:gd name="connsiteX3" fmla="*/ 2750695 w 3972394"/>
              <a:gd name="connsiteY3" fmla="*/ 277318 h 283185"/>
              <a:gd name="connsiteX4" fmla="*/ 3612630 w 3972394"/>
              <a:gd name="connsiteY4" fmla="*/ 202367 h 283185"/>
              <a:gd name="connsiteX5" fmla="*/ 3972394 w 3972394"/>
              <a:gd name="connsiteY5" fmla="*/ 134911 h 283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72394" h="283185">
                <a:moveTo>
                  <a:pt x="0" y="0"/>
                </a:moveTo>
                <a:cubicBezTo>
                  <a:pt x="394741" y="78698"/>
                  <a:pt x="789482" y="157397"/>
                  <a:pt x="1109272" y="202367"/>
                </a:cubicBezTo>
                <a:cubicBezTo>
                  <a:pt x="1429062" y="247338"/>
                  <a:pt x="1645171" y="257331"/>
                  <a:pt x="1918741" y="269823"/>
                </a:cubicBezTo>
                <a:cubicBezTo>
                  <a:pt x="2192311" y="282315"/>
                  <a:pt x="2468380" y="288561"/>
                  <a:pt x="2750695" y="277318"/>
                </a:cubicBezTo>
                <a:cubicBezTo>
                  <a:pt x="3033010" y="266075"/>
                  <a:pt x="3409013" y="226102"/>
                  <a:pt x="3612630" y="202367"/>
                </a:cubicBezTo>
                <a:cubicBezTo>
                  <a:pt x="3816247" y="178632"/>
                  <a:pt x="3894320" y="156771"/>
                  <a:pt x="3972394" y="134911"/>
                </a:cubicBezTo>
              </a:path>
            </a:pathLst>
          </a:custGeom>
          <a:noFill/>
          <a:ln w="38100" cap="flat" cmpd="sng" algn="ctr">
            <a:solidFill>
              <a:srgbClr val="00CC99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22" name="Straight Connector 21"/>
          <p:cNvCxnSpPr>
            <a:endCxn id="23" idx="1"/>
          </p:cNvCxnSpPr>
          <p:nvPr/>
        </p:nvCxnSpPr>
        <p:spPr bwMode="auto">
          <a:xfrm>
            <a:off x="5877393" y="3495485"/>
            <a:ext cx="990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CC99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6867993" y="3326208"/>
            <a:ext cx="21579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CC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Moderate Popularity</a:t>
            </a:r>
            <a:endParaRPr lang="en-US" sz="1600" dirty="0">
              <a:solidFill>
                <a:srgbClr val="00CC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867993" y="4157246"/>
            <a:ext cx="21914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66CC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Very High Popularity</a:t>
            </a:r>
            <a:endParaRPr lang="en-US" sz="1600" dirty="0">
              <a:solidFill>
                <a:srgbClr val="66CC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884759" y="2362200"/>
            <a:ext cx="21466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Very Low Popularity</a:t>
            </a:r>
            <a:endParaRPr lang="en-US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5867400" y="4354803"/>
            <a:ext cx="1017359" cy="6737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66CCFF"/>
            </a:solidFill>
            <a:prstDash val="lgDashDot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 flipV="1">
            <a:off x="5877393" y="2533975"/>
            <a:ext cx="1007366" cy="409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Arrow Connector 27"/>
          <p:cNvCxnSpPr/>
          <p:nvPr/>
        </p:nvCxnSpPr>
        <p:spPr>
          <a:xfrm>
            <a:off x="0" y="457200"/>
            <a:ext cx="8382000" cy="1588"/>
          </a:xfrm>
          <a:prstGeom prst="straightConnector1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tailEnd type="arrow"/>
          </a:ln>
          <a:effectLst>
            <a:glow rad="228600">
              <a:srgbClr val="00B0F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0" y="0"/>
            <a:ext cx="506157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latin typeface="Calibri" pitchFamily="34" charset="0"/>
                <a:cs typeface="Arial" pitchFamily="34" charset="0"/>
              </a:rPr>
              <a:t>Questions of (</a:t>
            </a:r>
            <a:r>
              <a:rPr lang="en-US" sz="3200" b="1" dirty="0" err="1" smtClean="0">
                <a:solidFill>
                  <a:srgbClr val="FFFF00"/>
                </a:solidFill>
                <a:latin typeface="Calibri" pitchFamily="34" charset="0"/>
                <a:cs typeface="Arial" pitchFamily="34" charset="0"/>
              </a:rPr>
              <a:t>Curvi</a:t>
            </a:r>
            <a:r>
              <a:rPr lang="en-US" sz="3200" b="1" dirty="0" smtClean="0">
                <a:solidFill>
                  <a:srgbClr val="FFFF00"/>
                </a:solidFill>
                <a:latin typeface="Calibri" pitchFamily="34" charset="0"/>
                <a:cs typeface="Arial" pitchFamily="34" charset="0"/>
              </a:rPr>
              <a:t>)Linearity</a:t>
            </a:r>
            <a:endParaRPr lang="en-US" sz="3200" b="1" dirty="0">
              <a:solidFill>
                <a:srgbClr val="FFFF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7533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2"/>
          <p:cNvGrpSpPr/>
          <p:nvPr/>
        </p:nvGrpSpPr>
        <p:grpSpPr>
          <a:xfrm>
            <a:off x="228601" y="1142998"/>
            <a:ext cx="6172199" cy="4422579"/>
            <a:chOff x="228601" y="1371598"/>
            <a:chExt cx="6172199" cy="4422579"/>
          </a:xfrm>
        </p:grpSpPr>
        <p:sp>
          <p:nvSpPr>
            <p:cNvPr id="55" name="TextBox 54"/>
            <p:cNvSpPr txBox="1"/>
            <p:nvPr/>
          </p:nvSpPr>
          <p:spPr>
            <a:xfrm>
              <a:off x="457200" y="1371600"/>
              <a:ext cx="1524000" cy="42780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228600" algn="dec"/>
                </a:tabLst>
              </a:pPr>
              <a:r>
                <a:rPr lang="en-US" sz="160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  <a:cs typeface="Calibri" pitchFamily="34" charset="0"/>
                </a:rPr>
                <a:t>	0.3</a:t>
              </a:r>
            </a:p>
            <a:p>
              <a:pPr>
                <a:tabLst>
                  <a:tab pos="228600" algn="dec"/>
                </a:tabLst>
              </a:pPr>
              <a:endParaRPr lang="en-US" sz="1600" dirty="0" smtClean="0">
                <a:solidFill>
                  <a:schemeClr val="tx1">
                    <a:lumMod val="95000"/>
                  </a:schemeClr>
                </a:solidFill>
                <a:latin typeface="Calibri" pitchFamily="34" charset="0"/>
                <a:cs typeface="Calibri" pitchFamily="34" charset="0"/>
              </a:endParaRPr>
            </a:p>
            <a:p>
              <a:pPr>
                <a:tabLst>
                  <a:tab pos="228600" algn="dec"/>
                </a:tabLst>
              </a:pPr>
              <a:r>
                <a:rPr lang="en-US" sz="160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  <a:cs typeface="Calibri" pitchFamily="34" charset="0"/>
                </a:rPr>
                <a:t>	0.25</a:t>
              </a:r>
            </a:p>
            <a:p>
              <a:pPr>
                <a:tabLst>
                  <a:tab pos="228600" algn="dec"/>
                </a:tabLst>
              </a:pPr>
              <a:endParaRPr lang="en-US" sz="1600" dirty="0" smtClean="0">
                <a:solidFill>
                  <a:schemeClr val="tx1">
                    <a:lumMod val="95000"/>
                  </a:schemeClr>
                </a:solidFill>
                <a:latin typeface="Calibri" pitchFamily="34" charset="0"/>
                <a:cs typeface="Calibri" pitchFamily="34" charset="0"/>
              </a:endParaRPr>
            </a:p>
            <a:p>
              <a:pPr>
                <a:tabLst>
                  <a:tab pos="228600" algn="dec"/>
                </a:tabLst>
              </a:pPr>
              <a:r>
                <a:rPr lang="en-US" sz="160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  <a:cs typeface="Calibri" pitchFamily="34" charset="0"/>
                </a:rPr>
                <a:t>	0.2</a:t>
              </a:r>
            </a:p>
            <a:p>
              <a:pPr>
                <a:tabLst>
                  <a:tab pos="228600" algn="dec"/>
                </a:tabLst>
              </a:pPr>
              <a:endParaRPr lang="en-US" sz="1600" dirty="0" smtClean="0">
                <a:solidFill>
                  <a:schemeClr val="tx1">
                    <a:lumMod val="95000"/>
                  </a:schemeClr>
                </a:solidFill>
                <a:latin typeface="Calibri" pitchFamily="34" charset="0"/>
                <a:cs typeface="Calibri" pitchFamily="34" charset="0"/>
              </a:endParaRPr>
            </a:p>
            <a:p>
              <a:pPr>
                <a:tabLst>
                  <a:tab pos="228600" algn="dec"/>
                </a:tabLst>
              </a:pPr>
              <a:r>
                <a:rPr lang="en-US" sz="160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  <a:cs typeface="Calibri" pitchFamily="34" charset="0"/>
                </a:rPr>
                <a:t>	0.15</a:t>
              </a:r>
            </a:p>
            <a:p>
              <a:pPr>
                <a:tabLst>
                  <a:tab pos="228600" algn="dec"/>
                </a:tabLst>
              </a:pPr>
              <a:endParaRPr lang="en-US" sz="1600" dirty="0" smtClean="0">
                <a:solidFill>
                  <a:schemeClr val="tx1">
                    <a:lumMod val="95000"/>
                  </a:schemeClr>
                </a:solidFill>
                <a:latin typeface="Calibri" pitchFamily="34" charset="0"/>
                <a:cs typeface="Calibri" pitchFamily="34" charset="0"/>
              </a:endParaRPr>
            </a:p>
            <a:p>
              <a:pPr>
                <a:tabLst>
                  <a:tab pos="228600" algn="dec"/>
                </a:tabLst>
              </a:pPr>
              <a:r>
                <a:rPr lang="en-US" sz="160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  <a:cs typeface="Calibri" pitchFamily="34" charset="0"/>
                </a:rPr>
                <a:t>	0.1</a:t>
              </a:r>
            </a:p>
            <a:p>
              <a:pPr>
                <a:tabLst>
                  <a:tab pos="228600" algn="dec"/>
                </a:tabLst>
              </a:pPr>
              <a:endParaRPr lang="en-US" sz="1600" dirty="0" smtClean="0">
                <a:solidFill>
                  <a:schemeClr val="tx1">
                    <a:lumMod val="95000"/>
                  </a:schemeClr>
                </a:solidFill>
                <a:latin typeface="Calibri" pitchFamily="34" charset="0"/>
                <a:cs typeface="Calibri" pitchFamily="34" charset="0"/>
              </a:endParaRPr>
            </a:p>
            <a:p>
              <a:pPr>
                <a:tabLst>
                  <a:tab pos="228600" algn="dec"/>
                </a:tabLst>
              </a:pPr>
              <a:r>
                <a:rPr lang="en-US" sz="160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  <a:cs typeface="Calibri" pitchFamily="34" charset="0"/>
                </a:rPr>
                <a:t>	0</a:t>
              </a:r>
            </a:p>
            <a:p>
              <a:pPr>
                <a:tabLst>
                  <a:tab pos="228600" algn="dec"/>
                </a:tabLst>
              </a:pPr>
              <a:endParaRPr lang="en-US" sz="1600" dirty="0" smtClean="0">
                <a:solidFill>
                  <a:schemeClr val="tx1">
                    <a:lumMod val="95000"/>
                  </a:schemeClr>
                </a:solidFill>
                <a:latin typeface="Calibri" pitchFamily="34" charset="0"/>
                <a:cs typeface="Calibri" pitchFamily="34" charset="0"/>
              </a:endParaRPr>
            </a:p>
            <a:p>
              <a:pPr>
                <a:tabLst>
                  <a:tab pos="228600" algn="dec"/>
                </a:tabLst>
              </a:pPr>
              <a:r>
                <a:rPr lang="en-US" sz="160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  <a:cs typeface="Calibri" pitchFamily="34" charset="0"/>
                </a:rPr>
                <a:t>	-0.05</a:t>
              </a:r>
            </a:p>
            <a:p>
              <a:pPr>
                <a:tabLst>
                  <a:tab pos="228600" algn="dec"/>
                </a:tabLst>
              </a:pPr>
              <a:endParaRPr lang="en-US" sz="1600" dirty="0" smtClean="0">
                <a:solidFill>
                  <a:schemeClr val="tx1">
                    <a:lumMod val="95000"/>
                  </a:schemeClr>
                </a:solidFill>
                <a:latin typeface="Calibri" pitchFamily="34" charset="0"/>
                <a:cs typeface="Calibri" pitchFamily="34" charset="0"/>
              </a:endParaRPr>
            </a:p>
            <a:p>
              <a:pPr>
                <a:tabLst>
                  <a:tab pos="228600" algn="dec"/>
                </a:tabLst>
              </a:pPr>
              <a:r>
                <a:rPr lang="en-US" sz="160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  <a:cs typeface="Calibri" pitchFamily="34" charset="0"/>
                </a:rPr>
                <a:t>	-0.1</a:t>
              </a:r>
            </a:p>
            <a:p>
              <a:pPr>
                <a:tabLst>
                  <a:tab pos="228600" algn="dec"/>
                </a:tabLst>
              </a:pPr>
              <a:endParaRPr lang="en-US" sz="1600" dirty="0" smtClean="0">
                <a:solidFill>
                  <a:schemeClr val="tx1">
                    <a:lumMod val="95000"/>
                  </a:schemeClr>
                </a:solidFill>
                <a:latin typeface="Calibri" pitchFamily="34" charset="0"/>
                <a:cs typeface="Calibri" pitchFamily="34" charset="0"/>
              </a:endParaRPr>
            </a:p>
            <a:p>
              <a:pPr>
                <a:tabLst>
                  <a:tab pos="228600" algn="dec"/>
                </a:tabLst>
              </a:pPr>
              <a:r>
                <a:rPr lang="en-US" sz="160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  <a:cs typeface="Calibri" pitchFamily="34" charset="0"/>
                </a:rPr>
                <a:t>	-0.15</a:t>
              </a:r>
              <a:endParaRPr lang="en-US" sz="1600" dirty="0">
                <a:solidFill>
                  <a:schemeClr val="tx1">
                    <a:lumMod val="95000"/>
                  </a:schemeClr>
                </a:solidFill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23" name="Straight Connector 22"/>
            <p:cNvCxnSpPr/>
            <p:nvPr/>
          </p:nvCxnSpPr>
          <p:spPr bwMode="auto">
            <a:xfrm rot="10800000" flipV="1">
              <a:off x="1143001" y="2754087"/>
              <a:ext cx="4876798" cy="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75000"/>
                  <a:lumOff val="25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 rot="10800000" flipV="1">
              <a:off x="1143001" y="2296887"/>
              <a:ext cx="4876798" cy="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75000"/>
                  <a:lumOff val="25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rot="10800000" flipV="1">
              <a:off x="1143000" y="1905001"/>
              <a:ext cx="4876798" cy="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75000"/>
                  <a:lumOff val="25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 bwMode="auto">
            <a:xfrm rot="10800000" flipV="1">
              <a:off x="1143000" y="1447801"/>
              <a:ext cx="4876798" cy="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75000"/>
                  <a:lumOff val="25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 rot="5400000">
              <a:off x="-876300" y="3467100"/>
              <a:ext cx="40386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>
                  <a:lumMod val="9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rot="10800000" flipV="1">
              <a:off x="1143001" y="5486400"/>
              <a:ext cx="4876798" cy="1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>
                  <a:lumMod val="9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 rot="10800000" flipV="1">
              <a:off x="1143001" y="5040086"/>
              <a:ext cx="4876798" cy="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75000"/>
                  <a:lumOff val="25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rot="10800000" flipV="1">
              <a:off x="1143001" y="4582886"/>
              <a:ext cx="4876798" cy="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75000"/>
                  <a:lumOff val="25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 rot="10800000" flipV="1">
              <a:off x="1143001" y="4125686"/>
              <a:ext cx="4876798" cy="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75000"/>
                  <a:lumOff val="25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rot="10800000" flipV="1">
              <a:off x="1143001" y="3668486"/>
              <a:ext cx="4876798" cy="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75000"/>
                  <a:lumOff val="25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rot="10800000" flipV="1">
              <a:off x="1143001" y="3211287"/>
              <a:ext cx="4876798" cy="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75000"/>
                  <a:lumOff val="25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8" name="TextBox 47"/>
            <p:cNvSpPr txBox="1"/>
            <p:nvPr/>
          </p:nvSpPr>
          <p:spPr>
            <a:xfrm>
              <a:off x="1066800" y="5486400"/>
              <a:ext cx="5334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  <a:cs typeface="Calibri" pitchFamily="34" charset="0"/>
                </a:rPr>
                <a:t>0	       </a:t>
              </a:r>
              <a:r>
                <a:rPr lang="en-US" sz="1400" dirty="0" smtClean="0">
                  <a:solidFill>
                    <a:srgbClr val="FFFF00"/>
                  </a:solidFill>
                  <a:latin typeface="Calibri" pitchFamily="34" charset="0"/>
                  <a:cs typeface="Calibri" pitchFamily="34" charset="0"/>
                </a:rPr>
                <a:t>Cumulative Lifetime Adversity</a:t>
              </a:r>
              <a:r>
                <a:rPr lang="en-US" sz="140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  <a:cs typeface="Calibri" pitchFamily="34" charset="0"/>
                </a:rPr>
                <a:t>		High </a:t>
              </a:r>
              <a:endParaRPr lang="en-US" sz="1400" dirty="0">
                <a:solidFill>
                  <a:schemeClr val="tx1">
                    <a:lumMod val="95000"/>
                  </a:schemeClr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 rot="16200000">
              <a:off x="-1735723" y="3335922"/>
              <a:ext cx="426720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u="sng" dirty="0" smtClean="0">
                  <a:solidFill>
                    <a:srgbClr val="FFFF00"/>
                  </a:solidFill>
                  <a:latin typeface="Calibri" pitchFamily="34" charset="0"/>
                  <a:cs typeface="Calibri" pitchFamily="34" charset="0"/>
                </a:rPr>
                <a:t>Slope of Effect of Recent Adversity on Outcomes</a:t>
              </a:r>
              <a:endParaRPr lang="en-US" sz="1600" u="sng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0" y="6011862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/>
            <a:r>
              <a:rPr lang="en-US" sz="80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Source: </a:t>
            </a:r>
            <a:r>
              <a:rPr lang="en-US" sz="800" dirty="0" err="1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Seery</a:t>
            </a:r>
            <a:r>
              <a:rPr lang="en-US" sz="800" dirty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M. D., Leo, R. J., </a:t>
            </a:r>
            <a:r>
              <a:rPr lang="en-US" sz="800" dirty="0" err="1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Lupien</a:t>
            </a:r>
            <a:r>
              <a:rPr lang="en-US" sz="800" dirty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S. P., </a:t>
            </a:r>
            <a:r>
              <a:rPr lang="en-US" sz="800" dirty="0" err="1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Kondrak</a:t>
            </a:r>
            <a:r>
              <a:rPr lang="en-US" sz="800" dirty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C. L., &amp; </a:t>
            </a:r>
            <a:r>
              <a:rPr lang="en-US" sz="800" dirty="0" err="1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Almonte</a:t>
            </a:r>
            <a:r>
              <a:rPr lang="en-US" sz="800" dirty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J. L. (2013). An upside to adversity?: Moderate cumulative lifetime adversity is associated with resilient responses in the face of controlled stressors. </a:t>
            </a:r>
            <a:r>
              <a:rPr lang="en-US" sz="800" i="1" dirty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Psychological Science, 24(7</a:t>
            </a:r>
            <a:r>
              <a:rPr lang="en-US" sz="800" dirty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), 1181-1189. doi:10.1177/0956797612469210</a:t>
            </a:r>
          </a:p>
          <a:p>
            <a:pPr marL="231775" indent="-231775"/>
            <a:r>
              <a:rPr lang="en-US" sz="800" dirty="0" err="1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Seery</a:t>
            </a:r>
            <a:r>
              <a:rPr lang="en-US" sz="800" dirty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M. D., Leo, R. J., Holman, E. A., &amp; Silver, R. C. (2010). Lifetime exposure to adversity predicts functional impairment and healthcare utilization among individuals with chronic back pain. </a:t>
            </a:r>
            <a:r>
              <a:rPr lang="en-US" sz="800" i="1" dirty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Pain, 150(3), </a:t>
            </a:r>
            <a:r>
              <a:rPr lang="en-US" sz="800" dirty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507-515. </a:t>
            </a:r>
            <a:r>
              <a:rPr lang="en-US" sz="80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doi:10.1016/j.pain.2010.06.007</a:t>
            </a:r>
          </a:p>
          <a:p>
            <a:pPr marL="231775" indent="-231775"/>
            <a:r>
              <a:rPr lang="en-US" sz="800" dirty="0" err="1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Keinan</a:t>
            </a:r>
            <a:r>
              <a:rPr lang="en-US" sz="800" dirty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G., </a:t>
            </a:r>
            <a:r>
              <a:rPr lang="en-US" sz="800" dirty="0" err="1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Shrira</a:t>
            </a:r>
            <a:r>
              <a:rPr lang="en-US" sz="800" dirty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A., &amp; </a:t>
            </a:r>
            <a:r>
              <a:rPr lang="en-US" sz="800" dirty="0" err="1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Shmotkin</a:t>
            </a:r>
            <a:r>
              <a:rPr lang="en-US" sz="800" dirty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D. (2012). The association between cumulative adversity and mental health: Considering dose and primary focus of adversity. Quality Of Life Research: An </a:t>
            </a:r>
            <a:r>
              <a:rPr lang="en-US" sz="800" i="1" dirty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International Journal Of Quality Of Life Aspects Of Treatment, Care &amp; Rehabilitation, 21(7</a:t>
            </a:r>
            <a:r>
              <a:rPr lang="en-US" sz="800" dirty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), 1149-1158. doi:10.1007/s11136-011-0035-0</a:t>
            </a:r>
          </a:p>
        </p:txBody>
      </p:sp>
      <p:grpSp>
        <p:nvGrpSpPr>
          <p:cNvPr id="3" name="Group 33"/>
          <p:cNvGrpSpPr/>
          <p:nvPr/>
        </p:nvGrpSpPr>
        <p:grpSpPr>
          <a:xfrm>
            <a:off x="1143000" y="1779199"/>
            <a:ext cx="7620000" cy="1881051"/>
            <a:chOff x="1143000" y="2007799"/>
            <a:chExt cx="7620000" cy="1881051"/>
          </a:xfrm>
        </p:grpSpPr>
        <p:sp>
          <p:nvSpPr>
            <p:cNvPr id="35" name="Freeform 34"/>
            <p:cNvSpPr/>
            <p:nvPr/>
          </p:nvSpPr>
          <p:spPr bwMode="auto">
            <a:xfrm>
              <a:off x="1143000" y="2007799"/>
              <a:ext cx="4791378" cy="1881051"/>
            </a:xfrm>
            <a:custGeom>
              <a:avLst/>
              <a:gdLst>
                <a:gd name="connsiteX0" fmla="*/ 0 w 5208104"/>
                <a:gd name="connsiteY0" fmla="*/ 0 h 2194560"/>
                <a:gd name="connsiteX1" fmla="*/ 485029 w 5208104"/>
                <a:gd name="connsiteY1" fmla="*/ 596348 h 2194560"/>
                <a:gd name="connsiteX2" fmla="*/ 946205 w 5208104"/>
                <a:gd name="connsiteY2" fmla="*/ 1025718 h 2194560"/>
                <a:gd name="connsiteX3" fmla="*/ 1574358 w 5208104"/>
                <a:gd name="connsiteY3" fmla="*/ 1526651 h 2194560"/>
                <a:gd name="connsiteX4" fmla="*/ 2059388 w 5208104"/>
                <a:gd name="connsiteY4" fmla="*/ 1828800 h 2194560"/>
                <a:gd name="connsiteX5" fmla="*/ 2560320 w 5208104"/>
                <a:gd name="connsiteY5" fmla="*/ 2027583 h 2194560"/>
                <a:gd name="connsiteX6" fmla="*/ 3013544 w 5208104"/>
                <a:gd name="connsiteY6" fmla="*/ 2146852 h 2194560"/>
                <a:gd name="connsiteX7" fmla="*/ 3379304 w 5208104"/>
                <a:gd name="connsiteY7" fmla="*/ 2194560 h 2194560"/>
                <a:gd name="connsiteX8" fmla="*/ 3967701 w 5208104"/>
                <a:gd name="connsiteY8" fmla="*/ 2146852 h 2194560"/>
                <a:gd name="connsiteX9" fmla="*/ 4460682 w 5208104"/>
                <a:gd name="connsiteY9" fmla="*/ 2011680 h 2194560"/>
                <a:gd name="connsiteX10" fmla="*/ 4913906 w 5208104"/>
                <a:gd name="connsiteY10" fmla="*/ 1820849 h 2194560"/>
                <a:gd name="connsiteX11" fmla="*/ 5208104 w 5208104"/>
                <a:gd name="connsiteY11" fmla="*/ 1637969 h 2194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208104" h="2194560">
                  <a:moveTo>
                    <a:pt x="0" y="0"/>
                  </a:moveTo>
                  <a:cubicBezTo>
                    <a:pt x="163664" y="212697"/>
                    <a:pt x="327328" y="425395"/>
                    <a:pt x="485029" y="596348"/>
                  </a:cubicBezTo>
                  <a:cubicBezTo>
                    <a:pt x="642730" y="767301"/>
                    <a:pt x="764650" y="870668"/>
                    <a:pt x="946205" y="1025718"/>
                  </a:cubicBezTo>
                  <a:cubicBezTo>
                    <a:pt x="1127760" y="1180768"/>
                    <a:pt x="1388828" y="1392804"/>
                    <a:pt x="1574358" y="1526651"/>
                  </a:cubicBezTo>
                  <a:cubicBezTo>
                    <a:pt x="1759888" y="1660498"/>
                    <a:pt x="1895061" y="1745311"/>
                    <a:pt x="2059388" y="1828800"/>
                  </a:cubicBezTo>
                  <a:cubicBezTo>
                    <a:pt x="2223715" y="1912289"/>
                    <a:pt x="2401294" y="1974574"/>
                    <a:pt x="2560320" y="2027583"/>
                  </a:cubicBezTo>
                  <a:cubicBezTo>
                    <a:pt x="2719346" y="2080592"/>
                    <a:pt x="2877047" y="2119023"/>
                    <a:pt x="3013544" y="2146852"/>
                  </a:cubicBezTo>
                  <a:cubicBezTo>
                    <a:pt x="3150041" y="2174682"/>
                    <a:pt x="3220278" y="2194560"/>
                    <a:pt x="3379304" y="2194560"/>
                  </a:cubicBezTo>
                  <a:cubicBezTo>
                    <a:pt x="3538330" y="2194560"/>
                    <a:pt x="3787471" y="2177332"/>
                    <a:pt x="3967701" y="2146852"/>
                  </a:cubicBezTo>
                  <a:cubicBezTo>
                    <a:pt x="4147931" y="2116372"/>
                    <a:pt x="4302981" y="2066014"/>
                    <a:pt x="4460682" y="2011680"/>
                  </a:cubicBezTo>
                  <a:cubicBezTo>
                    <a:pt x="4618383" y="1957346"/>
                    <a:pt x="4789336" y="1883134"/>
                    <a:pt x="4913906" y="1820849"/>
                  </a:cubicBezTo>
                  <a:cubicBezTo>
                    <a:pt x="5038476" y="1758564"/>
                    <a:pt x="5123290" y="1698266"/>
                    <a:pt x="5208104" y="1637969"/>
                  </a:cubicBezTo>
                </a:path>
              </a:pathLst>
            </a:custGeom>
            <a:noFill/>
            <a:ln w="38100" cap="flat" cmpd="sng" algn="ctr">
              <a:solidFill>
                <a:srgbClr val="FF99CC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rgbClr val="FF99CC"/>
                </a:solidFill>
                <a:effectLst/>
                <a:latin typeface="Comic Sans MS" pitchFamily="66" charset="0"/>
              </a:endParaRPr>
            </a:p>
          </p:txBody>
        </p:sp>
        <p:cxnSp>
          <p:nvCxnSpPr>
            <p:cNvPr id="36" name="Straight Connector 35"/>
            <p:cNvCxnSpPr>
              <a:endCxn id="37" idx="1"/>
            </p:cNvCxnSpPr>
            <p:nvPr/>
          </p:nvCxnSpPr>
          <p:spPr bwMode="auto">
            <a:xfrm flipV="1">
              <a:off x="6019800" y="3430489"/>
              <a:ext cx="838200" cy="148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99CC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TextBox 36"/>
            <p:cNvSpPr txBox="1"/>
            <p:nvPr/>
          </p:nvSpPr>
          <p:spPr>
            <a:xfrm>
              <a:off x="6858000" y="3276600"/>
              <a:ext cx="1905000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rgbClr val="FF99CC"/>
                  </a:solidFill>
                  <a:latin typeface="Calibri" pitchFamily="34" charset="0"/>
                  <a:cs typeface="Calibri" pitchFamily="34" charset="0"/>
                </a:rPr>
                <a:t>Functional Impairment</a:t>
              </a:r>
              <a:endParaRPr lang="en-US" sz="1400" dirty="0">
                <a:solidFill>
                  <a:srgbClr val="FF99CC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4" name="Group 37"/>
          <p:cNvGrpSpPr/>
          <p:nvPr/>
        </p:nvGrpSpPr>
        <p:grpSpPr>
          <a:xfrm>
            <a:off x="1158145" y="2849217"/>
            <a:ext cx="7376255" cy="891682"/>
            <a:chOff x="1158145" y="3077817"/>
            <a:chExt cx="7376255" cy="891682"/>
          </a:xfrm>
        </p:grpSpPr>
        <p:sp>
          <p:nvSpPr>
            <p:cNvPr id="39" name="Freeform 38"/>
            <p:cNvSpPr/>
            <p:nvPr/>
          </p:nvSpPr>
          <p:spPr bwMode="auto">
            <a:xfrm>
              <a:off x="1158145" y="3077817"/>
              <a:ext cx="4819852" cy="891682"/>
            </a:xfrm>
            <a:custGeom>
              <a:avLst/>
              <a:gdLst>
                <a:gd name="connsiteX0" fmla="*/ 0 w 5271715"/>
                <a:gd name="connsiteY0" fmla="*/ 0 h 1040296"/>
                <a:gd name="connsiteX1" fmla="*/ 683812 w 5271715"/>
                <a:gd name="connsiteY1" fmla="*/ 429370 h 1040296"/>
                <a:gd name="connsiteX2" fmla="*/ 1168842 w 5271715"/>
                <a:gd name="connsiteY2" fmla="*/ 667910 h 1040296"/>
                <a:gd name="connsiteX3" fmla="*/ 1614115 w 5271715"/>
                <a:gd name="connsiteY3" fmla="*/ 834887 h 1040296"/>
                <a:gd name="connsiteX4" fmla="*/ 2075291 w 5271715"/>
                <a:gd name="connsiteY4" fmla="*/ 962108 h 1040296"/>
                <a:gd name="connsiteX5" fmla="*/ 2623931 w 5271715"/>
                <a:gd name="connsiteY5" fmla="*/ 1033670 h 1040296"/>
                <a:gd name="connsiteX6" fmla="*/ 3053301 w 5271715"/>
                <a:gd name="connsiteY6" fmla="*/ 1001864 h 1040296"/>
                <a:gd name="connsiteX7" fmla="*/ 3959750 w 5271715"/>
                <a:gd name="connsiteY7" fmla="*/ 826936 h 1040296"/>
                <a:gd name="connsiteX8" fmla="*/ 4587903 w 5271715"/>
                <a:gd name="connsiteY8" fmla="*/ 572494 h 1040296"/>
                <a:gd name="connsiteX9" fmla="*/ 5271715 w 5271715"/>
                <a:gd name="connsiteY9" fmla="*/ 143123 h 10402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271715" h="1040296">
                  <a:moveTo>
                    <a:pt x="0" y="0"/>
                  </a:moveTo>
                  <a:cubicBezTo>
                    <a:pt x="244502" y="159026"/>
                    <a:pt x="489005" y="318052"/>
                    <a:pt x="683812" y="429370"/>
                  </a:cubicBezTo>
                  <a:cubicBezTo>
                    <a:pt x="878619" y="540688"/>
                    <a:pt x="1013792" y="600324"/>
                    <a:pt x="1168842" y="667910"/>
                  </a:cubicBezTo>
                  <a:cubicBezTo>
                    <a:pt x="1323893" y="735496"/>
                    <a:pt x="1463040" y="785854"/>
                    <a:pt x="1614115" y="834887"/>
                  </a:cubicBezTo>
                  <a:cubicBezTo>
                    <a:pt x="1765190" y="883920"/>
                    <a:pt x="1906989" y="928978"/>
                    <a:pt x="2075291" y="962108"/>
                  </a:cubicBezTo>
                  <a:cubicBezTo>
                    <a:pt x="2243593" y="995238"/>
                    <a:pt x="2460929" y="1027044"/>
                    <a:pt x="2623931" y="1033670"/>
                  </a:cubicBezTo>
                  <a:cubicBezTo>
                    <a:pt x="2786933" y="1040296"/>
                    <a:pt x="2830665" y="1036320"/>
                    <a:pt x="3053301" y="1001864"/>
                  </a:cubicBezTo>
                  <a:cubicBezTo>
                    <a:pt x="3275937" y="967408"/>
                    <a:pt x="3703983" y="898498"/>
                    <a:pt x="3959750" y="826936"/>
                  </a:cubicBezTo>
                  <a:cubicBezTo>
                    <a:pt x="4215517" y="755374"/>
                    <a:pt x="4369242" y="686463"/>
                    <a:pt x="4587903" y="572494"/>
                  </a:cubicBezTo>
                  <a:cubicBezTo>
                    <a:pt x="4806564" y="458525"/>
                    <a:pt x="5039139" y="300824"/>
                    <a:pt x="5271715" y="143123"/>
                  </a:cubicBezTo>
                </a:path>
              </a:pathLst>
            </a:custGeom>
            <a:noFill/>
            <a:ln w="38100" cap="flat" cmpd="sng" algn="ctr">
              <a:solidFill>
                <a:srgbClr val="FF0000"/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cxnSp>
          <p:nvCxnSpPr>
            <p:cNvPr id="46" name="Straight Connector 45"/>
            <p:cNvCxnSpPr>
              <a:endCxn id="47" idx="1"/>
            </p:cNvCxnSpPr>
            <p:nvPr/>
          </p:nvCxnSpPr>
          <p:spPr bwMode="auto">
            <a:xfrm flipV="1">
              <a:off x="6019800" y="3275112"/>
              <a:ext cx="838200" cy="148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7" name="TextBox 46"/>
            <p:cNvSpPr txBox="1"/>
            <p:nvPr/>
          </p:nvSpPr>
          <p:spPr>
            <a:xfrm>
              <a:off x="6858000" y="3121223"/>
              <a:ext cx="1676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PTS Symptoms</a:t>
              </a:r>
              <a:endParaRPr lang="en-US" sz="1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5" name="Group 48"/>
          <p:cNvGrpSpPr/>
          <p:nvPr/>
        </p:nvGrpSpPr>
        <p:grpSpPr>
          <a:xfrm>
            <a:off x="1143000" y="1499768"/>
            <a:ext cx="7391400" cy="2115047"/>
            <a:chOff x="1143000" y="1728368"/>
            <a:chExt cx="7391400" cy="2115047"/>
          </a:xfrm>
        </p:grpSpPr>
        <p:sp>
          <p:nvSpPr>
            <p:cNvPr id="52" name="Freeform 51"/>
            <p:cNvSpPr/>
            <p:nvPr/>
          </p:nvSpPr>
          <p:spPr bwMode="auto">
            <a:xfrm>
              <a:off x="1143000" y="1728368"/>
              <a:ext cx="4798648" cy="2115047"/>
            </a:xfrm>
            <a:custGeom>
              <a:avLst/>
              <a:gdLst>
                <a:gd name="connsiteX0" fmla="*/ 0 w 5192201"/>
                <a:gd name="connsiteY0" fmla="*/ 0 h 2467555"/>
                <a:gd name="connsiteX1" fmla="*/ 628153 w 5192201"/>
                <a:gd name="connsiteY1" fmla="*/ 850789 h 2467555"/>
                <a:gd name="connsiteX2" fmla="*/ 1113182 w 5192201"/>
                <a:gd name="connsiteY2" fmla="*/ 1367624 h 2467555"/>
                <a:gd name="connsiteX3" fmla="*/ 1598212 w 5192201"/>
                <a:gd name="connsiteY3" fmla="*/ 1820848 h 2467555"/>
                <a:gd name="connsiteX4" fmla="*/ 2051436 w 5192201"/>
                <a:gd name="connsiteY4" fmla="*/ 2115047 h 2467555"/>
                <a:gd name="connsiteX5" fmla="*/ 2361537 w 5192201"/>
                <a:gd name="connsiteY5" fmla="*/ 2258170 h 2467555"/>
                <a:gd name="connsiteX6" fmla="*/ 2711395 w 5192201"/>
                <a:gd name="connsiteY6" fmla="*/ 2377440 h 2467555"/>
                <a:gd name="connsiteX7" fmla="*/ 3045349 w 5192201"/>
                <a:gd name="connsiteY7" fmla="*/ 2441050 h 2467555"/>
                <a:gd name="connsiteX8" fmla="*/ 3371353 w 5192201"/>
                <a:gd name="connsiteY8" fmla="*/ 2456953 h 2467555"/>
                <a:gd name="connsiteX9" fmla="*/ 3784821 w 5192201"/>
                <a:gd name="connsiteY9" fmla="*/ 2377440 h 2467555"/>
                <a:gd name="connsiteX10" fmla="*/ 4245996 w 5192201"/>
                <a:gd name="connsiteY10" fmla="*/ 2234316 h 2467555"/>
                <a:gd name="connsiteX11" fmla="*/ 4556097 w 5192201"/>
                <a:gd name="connsiteY11" fmla="*/ 2091193 h 2467555"/>
                <a:gd name="connsiteX12" fmla="*/ 4858247 w 5192201"/>
                <a:gd name="connsiteY12" fmla="*/ 1892410 h 2467555"/>
                <a:gd name="connsiteX13" fmla="*/ 5192201 w 5192201"/>
                <a:gd name="connsiteY13" fmla="*/ 1661822 h 24675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192201" h="2467555">
                  <a:moveTo>
                    <a:pt x="0" y="0"/>
                  </a:moveTo>
                  <a:cubicBezTo>
                    <a:pt x="221311" y="311426"/>
                    <a:pt x="442623" y="622852"/>
                    <a:pt x="628153" y="850789"/>
                  </a:cubicBezTo>
                  <a:cubicBezTo>
                    <a:pt x="813683" y="1078726"/>
                    <a:pt x="951506" y="1205948"/>
                    <a:pt x="1113182" y="1367624"/>
                  </a:cubicBezTo>
                  <a:cubicBezTo>
                    <a:pt x="1274858" y="1529300"/>
                    <a:pt x="1441836" y="1696278"/>
                    <a:pt x="1598212" y="1820848"/>
                  </a:cubicBezTo>
                  <a:cubicBezTo>
                    <a:pt x="1754588" y="1945418"/>
                    <a:pt x="1924215" y="2042160"/>
                    <a:pt x="2051436" y="2115047"/>
                  </a:cubicBezTo>
                  <a:cubicBezTo>
                    <a:pt x="2178657" y="2187934"/>
                    <a:pt x="2251544" y="2214438"/>
                    <a:pt x="2361537" y="2258170"/>
                  </a:cubicBezTo>
                  <a:cubicBezTo>
                    <a:pt x="2471530" y="2301902"/>
                    <a:pt x="2597427" y="2346960"/>
                    <a:pt x="2711395" y="2377440"/>
                  </a:cubicBezTo>
                  <a:cubicBezTo>
                    <a:pt x="2825363" y="2407920"/>
                    <a:pt x="2935356" y="2427798"/>
                    <a:pt x="3045349" y="2441050"/>
                  </a:cubicBezTo>
                  <a:cubicBezTo>
                    <a:pt x="3155342" y="2454302"/>
                    <a:pt x="3248108" y="2467555"/>
                    <a:pt x="3371353" y="2456953"/>
                  </a:cubicBezTo>
                  <a:cubicBezTo>
                    <a:pt x="3494598" y="2446351"/>
                    <a:pt x="3639047" y="2414546"/>
                    <a:pt x="3784821" y="2377440"/>
                  </a:cubicBezTo>
                  <a:cubicBezTo>
                    <a:pt x="3930595" y="2340334"/>
                    <a:pt x="4117450" y="2282024"/>
                    <a:pt x="4245996" y="2234316"/>
                  </a:cubicBezTo>
                  <a:cubicBezTo>
                    <a:pt x="4374542" y="2186608"/>
                    <a:pt x="4454055" y="2148177"/>
                    <a:pt x="4556097" y="2091193"/>
                  </a:cubicBezTo>
                  <a:cubicBezTo>
                    <a:pt x="4658139" y="2034209"/>
                    <a:pt x="4752230" y="1963972"/>
                    <a:pt x="4858247" y="1892410"/>
                  </a:cubicBezTo>
                  <a:cubicBezTo>
                    <a:pt x="4964264" y="1820848"/>
                    <a:pt x="5078232" y="1741335"/>
                    <a:pt x="5192201" y="1661822"/>
                  </a:cubicBezTo>
                </a:path>
              </a:pathLst>
            </a:custGeom>
            <a:noFill/>
            <a:ln w="38100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cxnSp>
          <p:nvCxnSpPr>
            <p:cNvPr id="53" name="Straight Connector 52"/>
            <p:cNvCxnSpPr/>
            <p:nvPr/>
          </p:nvCxnSpPr>
          <p:spPr bwMode="auto">
            <a:xfrm flipV="1">
              <a:off x="6019800" y="3122712"/>
              <a:ext cx="838200" cy="148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7" name="TextBox 56"/>
            <p:cNvSpPr txBox="1"/>
            <p:nvPr/>
          </p:nvSpPr>
          <p:spPr>
            <a:xfrm>
              <a:off x="6858000" y="2968823"/>
              <a:ext cx="1676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Global Distress</a:t>
              </a:r>
              <a:endParaRPr lang="en-US" sz="1400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6" name="Group 57"/>
          <p:cNvGrpSpPr/>
          <p:nvPr/>
        </p:nvGrpSpPr>
        <p:grpSpPr>
          <a:xfrm>
            <a:off x="1143000" y="3864712"/>
            <a:ext cx="7391400" cy="1138173"/>
            <a:chOff x="1143000" y="4093312"/>
            <a:chExt cx="7391400" cy="1138173"/>
          </a:xfrm>
        </p:grpSpPr>
        <p:sp>
          <p:nvSpPr>
            <p:cNvPr id="59" name="Freeform 58"/>
            <p:cNvSpPr/>
            <p:nvPr/>
          </p:nvSpPr>
          <p:spPr bwMode="auto">
            <a:xfrm>
              <a:off x="1143000" y="4093312"/>
              <a:ext cx="4827727" cy="1138173"/>
            </a:xfrm>
            <a:custGeom>
              <a:avLst/>
              <a:gdLst>
                <a:gd name="connsiteX0" fmla="*/ 0 w 5216056"/>
                <a:gd name="connsiteY0" fmla="*/ 1327868 h 1327868"/>
                <a:gd name="connsiteX1" fmla="*/ 779228 w 5216056"/>
                <a:gd name="connsiteY1" fmla="*/ 723569 h 1327868"/>
                <a:gd name="connsiteX2" fmla="*/ 1407381 w 5216056"/>
                <a:gd name="connsiteY2" fmla="*/ 365760 h 1327868"/>
                <a:gd name="connsiteX3" fmla="*/ 2170706 w 5216056"/>
                <a:gd name="connsiteY3" fmla="*/ 103367 h 1327868"/>
                <a:gd name="connsiteX4" fmla="*/ 2679590 w 5216056"/>
                <a:gd name="connsiteY4" fmla="*/ 23854 h 1327868"/>
                <a:gd name="connsiteX5" fmla="*/ 2997642 w 5216056"/>
                <a:gd name="connsiteY5" fmla="*/ 0 h 1327868"/>
                <a:gd name="connsiteX6" fmla="*/ 3379304 w 5216056"/>
                <a:gd name="connsiteY6" fmla="*/ 23854 h 1327868"/>
                <a:gd name="connsiteX7" fmla="*/ 3808675 w 5216056"/>
                <a:gd name="connsiteY7" fmla="*/ 119270 h 1327868"/>
                <a:gd name="connsiteX8" fmla="*/ 4214191 w 5216056"/>
                <a:gd name="connsiteY8" fmla="*/ 254442 h 1327868"/>
                <a:gd name="connsiteX9" fmla="*/ 4723075 w 5216056"/>
                <a:gd name="connsiteY9" fmla="*/ 461176 h 1327868"/>
                <a:gd name="connsiteX10" fmla="*/ 5216056 w 5216056"/>
                <a:gd name="connsiteY10" fmla="*/ 747423 h 1327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216056" h="1327868">
                  <a:moveTo>
                    <a:pt x="0" y="1327868"/>
                  </a:moveTo>
                  <a:cubicBezTo>
                    <a:pt x="272332" y="1105894"/>
                    <a:pt x="544665" y="883920"/>
                    <a:pt x="779228" y="723569"/>
                  </a:cubicBezTo>
                  <a:cubicBezTo>
                    <a:pt x="1013791" y="563218"/>
                    <a:pt x="1175468" y="469127"/>
                    <a:pt x="1407381" y="365760"/>
                  </a:cubicBezTo>
                  <a:cubicBezTo>
                    <a:pt x="1639294" y="262393"/>
                    <a:pt x="1958671" y="160351"/>
                    <a:pt x="2170706" y="103367"/>
                  </a:cubicBezTo>
                  <a:cubicBezTo>
                    <a:pt x="2382741" y="46383"/>
                    <a:pt x="2541767" y="41082"/>
                    <a:pt x="2679590" y="23854"/>
                  </a:cubicBezTo>
                  <a:cubicBezTo>
                    <a:pt x="2817413" y="6626"/>
                    <a:pt x="2881023" y="0"/>
                    <a:pt x="2997642" y="0"/>
                  </a:cubicBezTo>
                  <a:cubicBezTo>
                    <a:pt x="3114261" y="0"/>
                    <a:pt x="3244132" y="3976"/>
                    <a:pt x="3379304" y="23854"/>
                  </a:cubicBezTo>
                  <a:cubicBezTo>
                    <a:pt x="3514476" y="43732"/>
                    <a:pt x="3669527" y="80839"/>
                    <a:pt x="3808675" y="119270"/>
                  </a:cubicBezTo>
                  <a:cubicBezTo>
                    <a:pt x="3947823" y="157701"/>
                    <a:pt x="4061791" y="197458"/>
                    <a:pt x="4214191" y="254442"/>
                  </a:cubicBezTo>
                  <a:cubicBezTo>
                    <a:pt x="4366591" y="311426"/>
                    <a:pt x="4556098" y="379013"/>
                    <a:pt x="4723075" y="461176"/>
                  </a:cubicBezTo>
                  <a:cubicBezTo>
                    <a:pt x="4890052" y="543339"/>
                    <a:pt x="5053054" y="645381"/>
                    <a:pt x="5216056" y="747423"/>
                  </a:cubicBezTo>
                </a:path>
              </a:pathLst>
            </a:custGeom>
            <a:noFill/>
            <a:ln w="38100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cxnSp>
          <p:nvCxnSpPr>
            <p:cNvPr id="60" name="Straight Connector 59"/>
            <p:cNvCxnSpPr>
              <a:endCxn id="61" idx="1"/>
            </p:cNvCxnSpPr>
            <p:nvPr/>
          </p:nvCxnSpPr>
          <p:spPr bwMode="auto">
            <a:xfrm flipV="1">
              <a:off x="6019800" y="4722912"/>
              <a:ext cx="838200" cy="148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1" name="TextBox 60"/>
            <p:cNvSpPr txBox="1"/>
            <p:nvPr/>
          </p:nvSpPr>
          <p:spPr>
            <a:xfrm>
              <a:off x="6858000" y="4569023"/>
              <a:ext cx="1676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Life Satisfaction</a:t>
              </a:r>
              <a:endParaRPr lang="en-US" sz="1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7" name="Group 61"/>
          <p:cNvGrpSpPr/>
          <p:nvPr/>
        </p:nvGrpSpPr>
        <p:grpSpPr>
          <a:xfrm>
            <a:off x="4191000" y="838200"/>
            <a:ext cx="762000" cy="4419601"/>
            <a:chOff x="4191000" y="1066800"/>
            <a:chExt cx="762000" cy="4419601"/>
          </a:xfrm>
        </p:grpSpPr>
        <p:cxnSp>
          <p:nvCxnSpPr>
            <p:cNvPr id="63" name="Straight Connector 62"/>
            <p:cNvCxnSpPr>
              <a:endCxn id="64" idx="2"/>
            </p:cNvCxnSpPr>
            <p:nvPr/>
          </p:nvCxnSpPr>
          <p:spPr bwMode="auto">
            <a:xfrm rot="16200000" flipV="1">
              <a:off x="2516089" y="3430488"/>
              <a:ext cx="4111824" cy="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>
                  <a:lumMod val="75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4" name="TextBox 63"/>
            <p:cNvSpPr txBox="1"/>
            <p:nvPr/>
          </p:nvSpPr>
          <p:spPr>
            <a:xfrm>
              <a:off x="4191000" y="1066800"/>
              <a:ext cx="762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  <a:cs typeface="Calibri" pitchFamily="34" charset="0"/>
                </a:rPr>
                <a:t>Mean</a:t>
              </a:r>
              <a:endParaRPr lang="en-US" sz="1400" dirty="0">
                <a:solidFill>
                  <a:schemeClr val="tx1">
                    <a:lumMod val="95000"/>
                  </a:schemeClr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65" name="TextBox 64"/>
          <p:cNvSpPr txBox="1"/>
          <p:nvPr/>
        </p:nvSpPr>
        <p:spPr>
          <a:xfrm>
            <a:off x="6294142" y="842424"/>
            <a:ext cx="24688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Conclusion</a:t>
            </a:r>
            <a:r>
              <a:rPr lang="en-US" sz="1600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: The ‘sweet spot’ of life adjustment results from a moderate amount of experienced adversity in life, and </a:t>
            </a:r>
            <a:r>
              <a:rPr lang="en-US" sz="1600" i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not </a:t>
            </a:r>
            <a:r>
              <a:rPr lang="en-US" sz="1600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from a </a:t>
            </a:r>
            <a:r>
              <a:rPr lang="en-US" sz="1600" i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lack</a:t>
            </a:r>
            <a:r>
              <a:rPr lang="en-US" sz="1600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 of adversity.</a:t>
            </a:r>
            <a:endParaRPr lang="en-US" sz="1600" dirty="0">
              <a:solidFill>
                <a:srgbClr val="FFC000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0" y="457200"/>
            <a:ext cx="8382000" cy="1588"/>
          </a:xfrm>
          <a:prstGeom prst="straightConnector1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tailEnd type="arrow"/>
          </a:ln>
          <a:effectLst>
            <a:glow rad="228600">
              <a:srgbClr val="00B0F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 Box 2"/>
          <p:cNvSpPr txBox="1">
            <a:spLocks noChangeArrowheads="1"/>
          </p:cNvSpPr>
          <p:nvPr/>
        </p:nvSpPr>
        <p:spPr bwMode="auto">
          <a:xfrm>
            <a:off x="0" y="0"/>
            <a:ext cx="506157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latin typeface="Calibri" pitchFamily="34" charset="0"/>
                <a:cs typeface="Arial" pitchFamily="34" charset="0"/>
              </a:rPr>
              <a:t>Questions of (</a:t>
            </a:r>
            <a:r>
              <a:rPr lang="en-US" sz="3200" b="1" dirty="0" err="1" smtClean="0">
                <a:solidFill>
                  <a:srgbClr val="FFFF00"/>
                </a:solidFill>
                <a:latin typeface="Calibri" pitchFamily="34" charset="0"/>
                <a:cs typeface="Arial" pitchFamily="34" charset="0"/>
              </a:rPr>
              <a:t>Curvi</a:t>
            </a:r>
            <a:r>
              <a:rPr lang="en-US" sz="3200" b="1" dirty="0" smtClean="0">
                <a:solidFill>
                  <a:srgbClr val="FFFF00"/>
                </a:solidFill>
                <a:latin typeface="Calibri" pitchFamily="34" charset="0"/>
                <a:cs typeface="Arial" pitchFamily="34" charset="0"/>
              </a:rPr>
              <a:t>)Linearity</a:t>
            </a:r>
            <a:endParaRPr lang="en-US" sz="3200" b="1" dirty="0">
              <a:solidFill>
                <a:srgbClr val="FFFF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0838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ounded Rectangle 37"/>
          <p:cNvSpPr/>
          <p:nvPr/>
        </p:nvSpPr>
        <p:spPr bwMode="auto">
          <a:xfrm>
            <a:off x="381000" y="2146875"/>
            <a:ext cx="2454275" cy="3491925"/>
          </a:xfrm>
          <a:prstGeom prst="roundRect">
            <a:avLst/>
          </a:prstGeom>
          <a:solidFill>
            <a:schemeClr val="accent3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6156325" y="2146875"/>
            <a:ext cx="2454275" cy="3491925"/>
          </a:xfrm>
          <a:prstGeom prst="roundRect">
            <a:avLst/>
          </a:prstGeom>
          <a:solidFill>
            <a:srgbClr val="0066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46114" name="Text Box 2"/>
          <p:cNvSpPr txBox="1">
            <a:spLocks noChangeArrowheads="1"/>
          </p:cNvSpPr>
          <p:nvPr/>
        </p:nvSpPr>
        <p:spPr bwMode="auto">
          <a:xfrm>
            <a:off x="457200" y="1294715"/>
            <a:ext cx="8153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0" u="sng" dirty="0" smtClean="0">
                <a:solidFill>
                  <a:schemeClr val="tx1">
                    <a:lumMod val="95000"/>
                  </a:schemeClr>
                </a:solidFill>
                <a:latin typeface="Calibri" pitchFamily="34" charset="0"/>
              </a:rPr>
              <a:t>CONFLICT TACTICS</a:t>
            </a:r>
            <a:r>
              <a:rPr lang="en-US" sz="2800" b="0" dirty="0">
                <a:solidFill>
                  <a:schemeClr val="tx1">
                    <a:lumMod val="95000"/>
                  </a:schemeClr>
                </a:solidFill>
                <a:latin typeface="Calibri" pitchFamily="34" charset="0"/>
              </a:rPr>
              <a:t> </a:t>
            </a:r>
            <a:r>
              <a:rPr lang="en-US" sz="2800" b="0" dirty="0" smtClean="0">
                <a:solidFill>
                  <a:schemeClr val="tx1">
                    <a:lumMod val="95000"/>
                  </a:schemeClr>
                </a:solidFill>
                <a:latin typeface="Calibri" pitchFamily="34" charset="0"/>
              </a:rPr>
              <a:t>     </a:t>
            </a:r>
            <a:r>
              <a:rPr lang="en-US" sz="2800" b="0" dirty="0" smtClean="0">
                <a:solidFill>
                  <a:schemeClr val="bg1"/>
                </a:solidFill>
                <a:latin typeface="Calibri" pitchFamily="34" charset="0"/>
              </a:rPr>
              <a:t>IMPRESSION</a:t>
            </a:r>
            <a:r>
              <a:rPr lang="en-US" sz="2800" b="0" dirty="0" smtClean="0">
                <a:solidFill>
                  <a:schemeClr val="tx1">
                    <a:lumMod val="95000"/>
                  </a:schemeClr>
                </a:solidFill>
                <a:latin typeface="Calibri" pitchFamily="34" charset="0"/>
              </a:rPr>
              <a:t>           </a:t>
            </a:r>
            <a:r>
              <a:rPr lang="en-US" sz="2800" b="0" u="sng" dirty="0" smtClean="0">
                <a:solidFill>
                  <a:schemeClr val="tx1">
                    <a:lumMod val="95000"/>
                  </a:schemeClr>
                </a:solidFill>
                <a:latin typeface="Calibri" pitchFamily="34" charset="0"/>
              </a:rPr>
              <a:t>OUTCOMES</a:t>
            </a:r>
            <a:r>
              <a:rPr lang="en-US" sz="2800" b="0" dirty="0" smtClean="0">
                <a:solidFill>
                  <a:schemeClr val="tx1">
                    <a:lumMod val="95000"/>
                  </a:schemeClr>
                </a:solidFill>
                <a:latin typeface="Calibri" pitchFamily="34" charset="0"/>
              </a:rPr>
              <a:t> </a:t>
            </a:r>
            <a:endParaRPr lang="en-US" sz="2800" b="0" u="sng" dirty="0">
              <a:solidFill>
                <a:schemeClr val="tx1">
                  <a:lumMod val="95000"/>
                </a:schemeClr>
              </a:solidFill>
              <a:latin typeface="Calibri" pitchFamily="34" charset="0"/>
            </a:endParaRPr>
          </a:p>
        </p:txBody>
      </p:sp>
      <p:sp>
        <p:nvSpPr>
          <p:cNvPr id="20490" name="Text Box 18"/>
          <p:cNvSpPr txBox="1">
            <a:spLocks noChangeArrowheads="1"/>
          </p:cNvSpPr>
          <p:nvPr/>
        </p:nvSpPr>
        <p:spPr bwMode="auto">
          <a:xfrm rot="5400000">
            <a:off x="7520782" y="5234781"/>
            <a:ext cx="2971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200" b="0" dirty="0">
                <a:solidFill>
                  <a:srgbClr val="4D4D4D"/>
                </a:solidFill>
                <a:latin typeface="Calibri" pitchFamily="34" charset="0"/>
              </a:rPr>
              <a:t>Spitzberg, Canary, &amp; Cupach, 1994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0" y="457200"/>
            <a:ext cx="8382000" cy="1588"/>
          </a:xfrm>
          <a:prstGeom prst="straightConnector1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tailEnd type="arrow"/>
          </a:ln>
          <a:effectLst>
            <a:glow rad="228600">
              <a:srgbClr val="00B0F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0" y="0"/>
            <a:ext cx="670690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latin typeface="Calibri" pitchFamily="34" charset="0"/>
                <a:cs typeface="Arial" pitchFamily="34" charset="0"/>
              </a:rPr>
              <a:t>Questions of Moderation &amp; Mediation</a:t>
            </a:r>
            <a:endParaRPr lang="en-US" sz="3200" b="1" dirty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>
            <a:off x="6308725" y="2492265"/>
            <a:ext cx="2133600" cy="533400"/>
          </a:xfrm>
          <a:prstGeom prst="roundRect">
            <a:avLst/>
          </a:prstGeom>
          <a:solidFill>
            <a:schemeClr val="tx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</a:rPr>
              <a:t>SATISFACTION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2" name="Rounded Rectangle 21"/>
          <p:cNvSpPr/>
          <p:nvPr/>
        </p:nvSpPr>
        <p:spPr bwMode="auto">
          <a:xfrm>
            <a:off x="6308725" y="4047194"/>
            <a:ext cx="2133600" cy="533400"/>
          </a:xfrm>
          <a:prstGeom prst="roundRect">
            <a:avLst/>
          </a:prstGeom>
          <a:solidFill>
            <a:schemeClr val="tx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POWER SHARING</a:t>
            </a:r>
          </a:p>
        </p:txBody>
      </p:sp>
      <p:sp>
        <p:nvSpPr>
          <p:cNvPr id="23" name="Rounded Rectangle 22"/>
          <p:cNvSpPr/>
          <p:nvPr/>
        </p:nvSpPr>
        <p:spPr bwMode="auto">
          <a:xfrm>
            <a:off x="6308725" y="3276600"/>
            <a:ext cx="2133600" cy="533400"/>
          </a:xfrm>
          <a:prstGeom prst="roundRect">
            <a:avLst/>
          </a:prstGeom>
          <a:solidFill>
            <a:schemeClr val="tx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TRUST</a:t>
            </a:r>
          </a:p>
        </p:txBody>
      </p:sp>
      <p:sp>
        <p:nvSpPr>
          <p:cNvPr id="24" name="Rounded Rectangle 23"/>
          <p:cNvSpPr/>
          <p:nvPr/>
        </p:nvSpPr>
        <p:spPr bwMode="auto">
          <a:xfrm>
            <a:off x="6308725" y="4817788"/>
            <a:ext cx="2133600" cy="533400"/>
          </a:xfrm>
          <a:prstGeom prst="roundRect">
            <a:avLst/>
          </a:prstGeom>
          <a:solidFill>
            <a:schemeClr val="tx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LIKING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2674937" y="2725561"/>
            <a:ext cx="3481388" cy="1167277"/>
            <a:chOff x="2674937" y="2344561"/>
            <a:chExt cx="3481388" cy="1167277"/>
          </a:xfrm>
        </p:grpSpPr>
        <p:cxnSp>
          <p:nvCxnSpPr>
            <p:cNvPr id="7" name="Straight Arrow Connector 6"/>
            <p:cNvCxnSpPr>
              <a:stCxn id="4" idx="3"/>
              <a:endCxn id="5" idx="1"/>
            </p:cNvCxnSpPr>
            <p:nvPr/>
          </p:nvCxnSpPr>
          <p:spPr bwMode="auto">
            <a:xfrm>
              <a:off x="2676186" y="2344561"/>
              <a:ext cx="3480139" cy="1167277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8" name="Straight Arrow Connector 27"/>
            <p:cNvCxnSpPr>
              <a:stCxn id="25" idx="3"/>
              <a:endCxn id="5" idx="1"/>
            </p:cNvCxnSpPr>
            <p:nvPr/>
          </p:nvCxnSpPr>
          <p:spPr bwMode="auto">
            <a:xfrm>
              <a:off x="2674937" y="3506395"/>
              <a:ext cx="3481388" cy="5443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2" name="TextBox 11"/>
            <p:cNvSpPr txBox="1"/>
            <p:nvPr/>
          </p:nvSpPr>
          <p:spPr>
            <a:xfrm rot="495329">
              <a:off x="3994880" y="3070710"/>
              <a:ext cx="141096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decreases</a:t>
              </a:r>
              <a:endParaRPr lang="en-US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674937" y="3892838"/>
            <a:ext cx="3481388" cy="1156391"/>
            <a:chOff x="2674937" y="3511838"/>
            <a:chExt cx="3481388" cy="1156391"/>
          </a:xfrm>
        </p:grpSpPr>
        <p:cxnSp>
          <p:nvCxnSpPr>
            <p:cNvPr id="31" name="Straight Arrow Connector 30"/>
            <p:cNvCxnSpPr>
              <a:stCxn id="26" idx="3"/>
              <a:endCxn id="5" idx="1"/>
            </p:cNvCxnSpPr>
            <p:nvPr/>
          </p:nvCxnSpPr>
          <p:spPr bwMode="auto">
            <a:xfrm flipV="1">
              <a:off x="2674937" y="3511838"/>
              <a:ext cx="3481388" cy="1156391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339933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5" name="TextBox 34"/>
            <p:cNvSpPr txBox="1"/>
            <p:nvPr/>
          </p:nvSpPr>
          <p:spPr>
            <a:xfrm rot="20334325">
              <a:off x="4075232" y="3926776"/>
              <a:ext cx="1324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B050"/>
                  </a:solidFill>
                </a:rPr>
                <a:t>increases</a:t>
              </a:r>
              <a:endParaRPr lang="en-US" dirty="0">
                <a:solidFill>
                  <a:srgbClr val="00B050"/>
                </a:solidFill>
              </a:endParaRPr>
            </a:p>
          </p:txBody>
        </p:sp>
      </p:grpSp>
      <p:sp>
        <p:nvSpPr>
          <p:cNvPr id="4" name="Rounded Rectangle 3"/>
          <p:cNvSpPr/>
          <p:nvPr/>
        </p:nvSpPr>
        <p:spPr bwMode="auto">
          <a:xfrm>
            <a:off x="542586" y="2458861"/>
            <a:ext cx="2133600" cy="533400"/>
          </a:xfrm>
          <a:prstGeom prst="roundRect">
            <a:avLst/>
          </a:prstGeom>
          <a:solidFill>
            <a:schemeClr val="tx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COMPETING</a:t>
            </a:r>
          </a:p>
        </p:txBody>
      </p:sp>
      <p:sp>
        <p:nvSpPr>
          <p:cNvPr id="25" name="Rounded Rectangle 24"/>
          <p:cNvSpPr/>
          <p:nvPr/>
        </p:nvSpPr>
        <p:spPr bwMode="auto">
          <a:xfrm>
            <a:off x="541337" y="3620695"/>
            <a:ext cx="2133600" cy="533400"/>
          </a:xfrm>
          <a:prstGeom prst="roundRect">
            <a:avLst/>
          </a:prstGeom>
          <a:solidFill>
            <a:schemeClr val="tx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AVOIDING</a:t>
            </a:r>
          </a:p>
        </p:txBody>
      </p:sp>
      <p:sp>
        <p:nvSpPr>
          <p:cNvPr id="26" name="Rounded Rectangle 25"/>
          <p:cNvSpPr/>
          <p:nvPr/>
        </p:nvSpPr>
        <p:spPr bwMode="auto">
          <a:xfrm>
            <a:off x="541337" y="4782529"/>
            <a:ext cx="2133600" cy="533400"/>
          </a:xfrm>
          <a:prstGeom prst="roundRect">
            <a:avLst/>
          </a:prstGeom>
          <a:solidFill>
            <a:schemeClr val="tx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COLLABORATING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200" y="615072"/>
            <a:ext cx="59987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The traditional approach to conflict outcomes: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62327" y="5904304"/>
            <a:ext cx="8500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The choice of conflict behavior determines the outcomes</a:t>
            </a:r>
            <a:endParaRPr lang="en-US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8856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ounded Rectangle 37"/>
          <p:cNvSpPr/>
          <p:nvPr/>
        </p:nvSpPr>
        <p:spPr bwMode="auto">
          <a:xfrm>
            <a:off x="381000" y="2146875"/>
            <a:ext cx="2454275" cy="3491925"/>
          </a:xfrm>
          <a:prstGeom prst="roundRect">
            <a:avLst/>
          </a:prstGeom>
          <a:solidFill>
            <a:schemeClr val="accent3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6156325" y="2146875"/>
            <a:ext cx="2454275" cy="3491925"/>
          </a:xfrm>
          <a:prstGeom prst="roundRect">
            <a:avLst/>
          </a:prstGeom>
          <a:solidFill>
            <a:srgbClr val="0066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46114" name="Text Box 2"/>
          <p:cNvSpPr txBox="1">
            <a:spLocks noChangeArrowheads="1"/>
          </p:cNvSpPr>
          <p:nvPr/>
        </p:nvSpPr>
        <p:spPr bwMode="auto">
          <a:xfrm>
            <a:off x="457200" y="1294715"/>
            <a:ext cx="8153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0" u="sng" dirty="0" smtClean="0">
                <a:solidFill>
                  <a:schemeClr val="tx1">
                    <a:lumMod val="95000"/>
                  </a:schemeClr>
                </a:solidFill>
                <a:latin typeface="Calibri" pitchFamily="34" charset="0"/>
              </a:rPr>
              <a:t>CONFLICT TACTICS</a:t>
            </a:r>
            <a:r>
              <a:rPr lang="en-US" sz="2800" b="0" dirty="0">
                <a:solidFill>
                  <a:schemeClr val="tx1">
                    <a:lumMod val="95000"/>
                  </a:schemeClr>
                </a:solidFill>
                <a:latin typeface="Calibri" pitchFamily="34" charset="0"/>
              </a:rPr>
              <a:t> </a:t>
            </a:r>
            <a:r>
              <a:rPr lang="en-US" sz="2800" b="0" dirty="0" smtClean="0">
                <a:solidFill>
                  <a:schemeClr val="tx1">
                    <a:lumMod val="95000"/>
                  </a:schemeClr>
                </a:solidFill>
                <a:latin typeface="Calibri" pitchFamily="34" charset="0"/>
              </a:rPr>
              <a:t>    </a:t>
            </a:r>
            <a:r>
              <a:rPr lang="en-US" sz="2800" b="0" u="sng" dirty="0" smtClean="0">
                <a:solidFill>
                  <a:schemeClr val="tx1">
                    <a:lumMod val="95000"/>
                  </a:schemeClr>
                </a:solidFill>
                <a:latin typeface="Calibri" pitchFamily="34" charset="0"/>
              </a:rPr>
              <a:t>IMPRESSION</a:t>
            </a:r>
            <a:r>
              <a:rPr lang="en-US" sz="2800" b="0" dirty="0" smtClean="0">
                <a:solidFill>
                  <a:schemeClr val="tx1">
                    <a:lumMod val="95000"/>
                  </a:schemeClr>
                </a:solidFill>
                <a:latin typeface="Calibri" pitchFamily="34" charset="0"/>
              </a:rPr>
              <a:t>            </a:t>
            </a:r>
            <a:r>
              <a:rPr lang="en-US" sz="2800" b="0" u="sng" dirty="0" smtClean="0">
                <a:solidFill>
                  <a:schemeClr val="tx1">
                    <a:lumMod val="95000"/>
                  </a:schemeClr>
                </a:solidFill>
                <a:latin typeface="Calibri" pitchFamily="34" charset="0"/>
              </a:rPr>
              <a:t>OUTCOMES</a:t>
            </a:r>
            <a:r>
              <a:rPr lang="en-US" sz="2800" b="0" dirty="0" smtClean="0">
                <a:solidFill>
                  <a:schemeClr val="tx1">
                    <a:lumMod val="95000"/>
                  </a:schemeClr>
                </a:solidFill>
                <a:latin typeface="Calibri" pitchFamily="34" charset="0"/>
              </a:rPr>
              <a:t> </a:t>
            </a:r>
            <a:endParaRPr lang="en-US" sz="2800" b="0" u="sng" dirty="0">
              <a:solidFill>
                <a:schemeClr val="tx1">
                  <a:lumMod val="95000"/>
                </a:schemeClr>
              </a:solidFill>
              <a:latin typeface="Calibri" pitchFamily="34" charset="0"/>
            </a:endParaRPr>
          </a:p>
        </p:txBody>
      </p:sp>
      <p:sp>
        <p:nvSpPr>
          <p:cNvPr id="20490" name="Text Box 18"/>
          <p:cNvSpPr txBox="1">
            <a:spLocks noChangeArrowheads="1"/>
          </p:cNvSpPr>
          <p:nvPr/>
        </p:nvSpPr>
        <p:spPr bwMode="auto">
          <a:xfrm rot="5400000">
            <a:off x="7520782" y="5234781"/>
            <a:ext cx="2971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200" b="0" dirty="0">
                <a:solidFill>
                  <a:srgbClr val="4D4D4D"/>
                </a:solidFill>
                <a:latin typeface="Calibri" pitchFamily="34" charset="0"/>
              </a:rPr>
              <a:t>Spitzberg, Canary, &amp; Cupach, 1994</a:t>
            </a:r>
          </a:p>
        </p:txBody>
      </p:sp>
      <p:sp>
        <p:nvSpPr>
          <p:cNvPr id="21" name="Rounded Rectangle 20"/>
          <p:cNvSpPr/>
          <p:nvPr/>
        </p:nvSpPr>
        <p:spPr bwMode="auto">
          <a:xfrm>
            <a:off x="6308725" y="2492265"/>
            <a:ext cx="2133600" cy="533400"/>
          </a:xfrm>
          <a:prstGeom prst="roundRect">
            <a:avLst/>
          </a:prstGeom>
          <a:solidFill>
            <a:schemeClr val="tx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</a:rPr>
              <a:t>SATISFACTION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2" name="Rounded Rectangle 21"/>
          <p:cNvSpPr/>
          <p:nvPr/>
        </p:nvSpPr>
        <p:spPr bwMode="auto">
          <a:xfrm>
            <a:off x="6308725" y="4047194"/>
            <a:ext cx="2133600" cy="533400"/>
          </a:xfrm>
          <a:prstGeom prst="roundRect">
            <a:avLst/>
          </a:prstGeom>
          <a:solidFill>
            <a:schemeClr val="tx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POWER SHARING</a:t>
            </a:r>
          </a:p>
        </p:txBody>
      </p:sp>
      <p:sp>
        <p:nvSpPr>
          <p:cNvPr id="23" name="Rounded Rectangle 22"/>
          <p:cNvSpPr/>
          <p:nvPr/>
        </p:nvSpPr>
        <p:spPr bwMode="auto">
          <a:xfrm>
            <a:off x="6308725" y="3276600"/>
            <a:ext cx="2133600" cy="533400"/>
          </a:xfrm>
          <a:prstGeom prst="roundRect">
            <a:avLst/>
          </a:prstGeom>
          <a:solidFill>
            <a:schemeClr val="tx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TRUST</a:t>
            </a:r>
          </a:p>
        </p:txBody>
      </p:sp>
      <p:sp>
        <p:nvSpPr>
          <p:cNvPr id="24" name="Rounded Rectangle 23"/>
          <p:cNvSpPr/>
          <p:nvPr/>
        </p:nvSpPr>
        <p:spPr bwMode="auto">
          <a:xfrm>
            <a:off x="6308725" y="4817788"/>
            <a:ext cx="2133600" cy="533400"/>
          </a:xfrm>
          <a:prstGeom prst="roundRect">
            <a:avLst/>
          </a:prstGeom>
          <a:solidFill>
            <a:schemeClr val="tx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LIKING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542586" y="2458861"/>
            <a:ext cx="2133600" cy="533400"/>
          </a:xfrm>
          <a:prstGeom prst="roundRect">
            <a:avLst/>
          </a:prstGeom>
          <a:solidFill>
            <a:schemeClr val="tx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COMPETING</a:t>
            </a:r>
          </a:p>
        </p:txBody>
      </p:sp>
      <p:sp>
        <p:nvSpPr>
          <p:cNvPr id="25" name="Rounded Rectangle 24"/>
          <p:cNvSpPr/>
          <p:nvPr/>
        </p:nvSpPr>
        <p:spPr bwMode="auto">
          <a:xfrm>
            <a:off x="541337" y="3620695"/>
            <a:ext cx="2133600" cy="533400"/>
          </a:xfrm>
          <a:prstGeom prst="roundRect">
            <a:avLst/>
          </a:prstGeom>
          <a:solidFill>
            <a:schemeClr val="tx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AVOIDING</a:t>
            </a:r>
          </a:p>
        </p:txBody>
      </p:sp>
      <p:sp>
        <p:nvSpPr>
          <p:cNvPr id="26" name="Rounded Rectangle 25"/>
          <p:cNvSpPr/>
          <p:nvPr/>
        </p:nvSpPr>
        <p:spPr bwMode="auto">
          <a:xfrm>
            <a:off x="541337" y="4782529"/>
            <a:ext cx="2133600" cy="533400"/>
          </a:xfrm>
          <a:prstGeom prst="roundRect">
            <a:avLst/>
          </a:prstGeom>
          <a:solidFill>
            <a:schemeClr val="tx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COLLABORATING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2674937" y="2725561"/>
            <a:ext cx="3481388" cy="2323668"/>
            <a:chOff x="2674937" y="2344561"/>
            <a:chExt cx="3481388" cy="2323668"/>
          </a:xfrm>
        </p:grpSpPr>
        <p:cxnSp>
          <p:nvCxnSpPr>
            <p:cNvPr id="7" name="Straight Arrow Connector 6"/>
            <p:cNvCxnSpPr>
              <a:stCxn id="4" idx="3"/>
              <a:endCxn id="27" idx="1"/>
            </p:cNvCxnSpPr>
            <p:nvPr/>
          </p:nvCxnSpPr>
          <p:spPr bwMode="auto">
            <a:xfrm>
              <a:off x="2676186" y="2344561"/>
              <a:ext cx="630576" cy="1160638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339933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8" name="Straight Arrow Connector 27"/>
            <p:cNvCxnSpPr>
              <a:stCxn id="25" idx="3"/>
              <a:endCxn id="27" idx="1"/>
            </p:cNvCxnSpPr>
            <p:nvPr/>
          </p:nvCxnSpPr>
          <p:spPr bwMode="auto">
            <a:xfrm flipV="1">
              <a:off x="2674937" y="3505199"/>
              <a:ext cx="631825" cy="1196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339933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1" name="Straight Arrow Connector 30"/>
            <p:cNvCxnSpPr>
              <a:stCxn id="26" idx="3"/>
              <a:endCxn id="27" idx="1"/>
            </p:cNvCxnSpPr>
            <p:nvPr/>
          </p:nvCxnSpPr>
          <p:spPr bwMode="auto">
            <a:xfrm flipV="1">
              <a:off x="2674937" y="3505199"/>
              <a:ext cx="631825" cy="1163030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339933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7" name="Rounded Rectangle 26"/>
            <p:cNvSpPr/>
            <p:nvPr/>
          </p:nvSpPr>
          <p:spPr bwMode="auto">
            <a:xfrm>
              <a:off x="3306762" y="2615727"/>
              <a:ext cx="2454275" cy="1778943"/>
            </a:xfrm>
            <a:prstGeom prst="round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Appropriateness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anose="020F0502020204030204" pitchFamily="34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anose="020F0502020204030204" pitchFamily="34" charset="0"/>
                </a:rPr>
                <a:t>COMPETENCE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anose="020F0502020204030204" pitchFamily="34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Calibri" panose="020F0502020204030204" pitchFamily="34" charset="0"/>
                </a:rPr>
                <a:t>effectiveness</a:t>
              </a:r>
              <a:endPara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cxnSp>
          <p:nvCxnSpPr>
            <p:cNvPr id="29" name="Straight Arrow Connector 28"/>
            <p:cNvCxnSpPr>
              <a:stCxn id="27" idx="3"/>
              <a:endCxn id="5" idx="1"/>
            </p:cNvCxnSpPr>
            <p:nvPr/>
          </p:nvCxnSpPr>
          <p:spPr bwMode="auto">
            <a:xfrm>
              <a:off x="5761037" y="3505199"/>
              <a:ext cx="395288" cy="6639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339933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6" name="Rounded Rectangle 15"/>
            <p:cNvSpPr/>
            <p:nvPr/>
          </p:nvSpPr>
          <p:spPr bwMode="auto">
            <a:xfrm>
              <a:off x="3611380" y="3239695"/>
              <a:ext cx="1828800" cy="533400"/>
            </a:xfrm>
            <a:prstGeom prst="roundRect">
              <a:avLst/>
            </a:prstGeom>
            <a:solidFill>
              <a:schemeClr val="accent3">
                <a:lumMod val="95000"/>
                <a:alpha val="25098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76200" y="615072"/>
            <a:ext cx="55899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A dark side approach to conflict outcomes: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62327" y="5904304"/>
            <a:ext cx="85006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Regardless of conflict behavior choices, the more competent the behavior is perceived to be, the better the outcomes</a:t>
            </a:r>
            <a:endParaRPr lang="en-US" dirty="0">
              <a:solidFill>
                <a:schemeClr val="tx1">
                  <a:lumMod val="95000"/>
                </a:schemeClr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0" y="457200"/>
            <a:ext cx="8382000" cy="1588"/>
          </a:xfrm>
          <a:prstGeom prst="straightConnector1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tailEnd type="arrow"/>
          </a:ln>
          <a:effectLst>
            <a:glow rad="228600">
              <a:srgbClr val="00B0F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0" y="0"/>
            <a:ext cx="670690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latin typeface="Calibri" pitchFamily="34" charset="0"/>
                <a:cs typeface="Arial" pitchFamily="34" charset="0"/>
              </a:rPr>
              <a:t>Questions of Moderation &amp; Mediation</a:t>
            </a:r>
            <a:endParaRPr lang="en-US" sz="3200" b="1" dirty="0">
              <a:solidFill>
                <a:srgbClr val="FFFF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1199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2"/>
          <p:cNvSpPr>
            <a:spLocks noChangeArrowheads="1" noChangeShapeType="1" noTextEdit="1"/>
          </p:cNvSpPr>
          <p:nvPr/>
        </p:nvSpPr>
        <p:spPr bwMode="auto">
          <a:xfrm>
            <a:off x="1219200" y="1371600"/>
            <a:ext cx="7162800" cy="43434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 dirty="0" smtClean="0">
                <a:ln w="571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dist="35921" dir="2700000" sy="50000" rotWithShape="0">
                    <a:schemeClr val="bg1">
                      <a:lumMod val="50000"/>
                      <a:lumOff val="50000"/>
                      <a:alpha val="70000"/>
                    </a:schemeClr>
                  </a:outerShdw>
                </a:effectLst>
                <a:latin typeface="Chiller"/>
              </a:rPr>
              <a:t>Cyber-</a:t>
            </a:r>
          </a:p>
          <a:p>
            <a:pPr algn="ctr"/>
            <a:r>
              <a:rPr lang="en-US" sz="3600" kern="10" dirty="0" smtClean="0">
                <a:ln w="571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dist="35921" dir="2700000" sy="50000" rotWithShape="0">
                    <a:schemeClr val="bg1">
                      <a:lumMod val="50000"/>
                      <a:lumOff val="50000"/>
                      <a:alpha val="70000"/>
                    </a:schemeClr>
                  </a:outerShdw>
                </a:effectLst>
                <a:latin typeface="Chiller"/>
              </a:rPr>
              <a:t>bullying </a:t>
            </a:r>
            <a:endParaRPr lang="en-US" sz="3600" kern="10" dirty="0">
              <a:ln w="57150">
                <a:solidFill>
                  <a:srgbClr val="FF0000"/>
                </a:solidFill>
                <a:round/>
                <a:headEnd/>
                <a:tailEnd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dist="35921" dir="2700000" sy="50000" rotWithShape="0">
                  <a:schemeClr val="bg1">
                    <a:lumMod val="50000"/>
                    <a:lumOff val="50000"/>
                    <a:alpha val="70000"/>
                  </a:schemeClr>
                </a:outerShdw>
              </a:effectLst>
              <a:latin typeface="Chiller"/>
            </a:endParaRPr>
          </a:p>
        </p:txBody>
      </p:sp>
    </p:spTree>
    <p:extLst>
      <p:ext uri="{BB962C8B-B14F-4D97-AF65-F5344CB8AC3E}">
        <p14:creationId xmlns:p14="http://schemas.microsoft.com/office/powerpoint/2010/main" val="6573744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095120"/>
              </p:ext>
            </p:extLst>
          </p:nvPr>
        </p:nvGraphicFramePr>
        <p:xfrm>
          <a:off x="137162" y="1066800"/>
          <a:ext cx="8869683" cy="4384315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1371598">
                  <a:extLst>
                    <a:ext uri="{9D8B030D-6E8A-4147-A177-3AD203B41FA5}">
                      <a16:colId xmlns="" xmlns:a16="http://schemas.microsoft.com/office/drawing/2014/main" val="469209364"/>
                    </a:ext>
                  </a:extLst>
                </a:gridCol>
                <a:gridCol w="1051248">
                  <a:extLst>
                    <a:ext uri="{9D8B030D-6E8A-4147-A177-3AD203B41FA5}">
                      <a16:colId xmlns="" xmlns:a16="http://schemas.microsoft.com/office/drawing/2014/main" val="3750225414"/>
                    </a:ext>
                  </a:extLst>
                </a:gridCol>
                <a:gridCol w="1539552">
                  <a:extLst>
                    <a:ext uri="{9D8B030D-6E8A-4147-A177-3AD203B41FA5}">
                      <a16:colId xmlns="" xmlns:a16="http://schemas.microsoft.com/office/drawing/2014/main" val="3609471251"/>
                    </a:ext>
                  </a:extLst>
                </a:gridCol>
                <a:gridCol w="1569720">
                  <a:extLst>
                    <a:ext uri="{9D8B030D-6E8A-4147-A177-3AD203B41FA5}">
                      <a16:colId xmlns="" xmlns:a16="http://schemas.microsoft.com/office/drawing/2014/main" val="2293419198"/>
                    </a:ext>
                  </a:extLst>
                </a:gridCol>
                <a:gridCol w="838200">
                  <a:extLst>
                    <a:ext uri="{9D8B030D-6E8A-4147-A177-3AD203B41FA5}">
                      <a16:colId xmlns="" xmlns:a16="http://schemas.microsoft.com/office/drawing/2014/main" val="322146356"/>
                    </a:ext>
                  </a:extLst>
                </a:gridCol>
                <a:gridCol w="1015825">
                  <a:extLst>
                    <a:ext uri="{9D8B030D-6E8A-4147-A177-3AD203B41FA5}">
                      <a16:colId xmlns="" xmlns:a16="http://schemas.microsoft.com/office/drawing/2014/main" val="327838394"/>
                    </a:ext>
                  </a:extLst>
                </a:gridCol>
                <a:gridCol w="1483540">
                  <a:extLst>
                    <a:ext uri="{9D8B030D-6E8A-4147-A177-3AD203B41FA5}">
                      <a16:colId xmlns="" xmlns:a16="http://schemas.microsoft.com/office/drawing/2014/main" val="372321305"/>
                    </a:ext>
                  </a:extLst>
                </a:gridCol>
              </a:tblGrid>
              <a:tr h="53017">
                <a:tc gridSpan="7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Table: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Preliminary Topography of Interpersonal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Technological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Aggression and its Moderators (Spitzberg, 2016)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91902089"/>
                  </a:ext>
                </a:extLst>
              </a:tr>
              <a:tr h="3304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TECHNOLOGICAL/ MODALITY MODIFIER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04165063"/>
                  </a:ext>
                </a:extLst>
              </a:tr>
              <a:tr h="3304740">
                <a:tc>
                  <a:txBody>
                    <a:bodyPr/>
                    <a:lstStyle/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effectLst/>
                        </a:rPr>
                        <a:t>Cyber(space)-</a:t>
                      </a: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dirty="0">
                        <a:effectLst/>
                      </a:endParaRP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r>
                        <a:rPr lang="en-US" sz="900" dirty="0" smtClean="0">
                          <a:effectLst/>
                        </a:rPr>
                        <a:t>Digital</a:t>
                      </a:r>
                      <a:endParaRPr lang="en-US" sz="900" dirty="0">
                        <a:effectLst/>
                      </a:endParaRP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dirty="0" smtClean="0">
                        <a:effectLst/>
                      </a:endParaRP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effectLst/>
                        </a:rPr>
                        <a:t>E-(</a:t>
                      </a:r>
                      <a:r>
                        <a:rPr lang="en-US" sz="900" dirty="0" err="1" smtClean="0">
                          <a:effectLst/>
                        </a:rPr>
                        <a:t>lectronic</a:t>
                      </a:r>
                      <a:r>
                        <a:rPr lang="en-US" sz="900" dirty="0" smtClean="0">
                          <a:effectLst/>
                        </a:rPr>
                        <a:t>)</a:t>
                      </a:r>
                      <a:endParaRPr lang="en-US" sz="900" dirty="0">
                        <a:effectLst/>
                      </a:endParaRP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effectLst/>
                        </a:rPr>
                        <a:t>Internet</a:t>
                      </a:r>
                      <a:endParaRPr lang="en-US" sz="900" dirty="0">
                        <a:effectLst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effectLst/>
                        </a:rPr>
                        <a:t>Mobile/Smartphone/ Device</a:t>
                      </a: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dirty="0" smtClean="0">
                        <a:effectLst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effectLst/>
                        </a:rPr>
                        <a:t>Online </a:t>
                      </a: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 smtClean="0">
                        <a:effectLst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effectLst/>
                        </a:rPr>
                        <a:t>Technological/Techno- </a:t>
                      </a:r>
                      <a:endParaRPr lang="en-US" sz="900" dirty="0" smtClean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Communicative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Direct/Indirect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Psychological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Relational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Verbal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vs.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Physical/</a:t>
                      </a:r>
                      <a:r>
                        <a:rPr lang="en-US" sz="9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FtF</a:t>
                      </a:r>
                      <a:endParaRPr lang="en-US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Relationship (dating, peer, celebrity, etc.)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Demographic (child, adolescent, teen, etc.)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Fear-inducing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Functional (instrumental, expressive, impulsive, controlled, etc.)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Gender(</a:t>
                      </a:r>
                      <a:r>
                        <a:rPr lang="en-US" sz="9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)-based/Sexual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Individual</a:t>
                      </a:r>
                      <a:r>
                        <a:rPr lang="en-US" sz="900" b="1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vs. Group</a:t>
                      </a: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Power asymmetric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Repeated/Pattern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Revenge (porn)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Threatening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Unwanted</a:t>
                      </a:r>
                      <a:endParaRPr lang="en-US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Abuse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Aggression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Bullying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Coercion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Control/Power/Dominance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Exclusion/Isolation (social)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Flaming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Grooming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Harassment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Humiliation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Intimidation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Intrusive/Invasive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Micro-aggressions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Mobbing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Ostracizing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Outing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Pestering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Pursuit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Rumors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Sexting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Solicitation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Stalking</a:t>
                      </a: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Snooping/Stealth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Surveillance/Monitoring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Terrorism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Trolling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Victimization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Violence</a:t>
                      </a:r>
                      <a:endParaRPr lang="en-US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Unmoving 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Moving Inward</a:t>
                      </a: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Moving Outward</a:t>
                      </a: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Moving Against</a:t>
                      </a: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Moving   With</a:t>
                      </a: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Moving  With</a:t>
                      </a: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Cultural/ Societal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Institutional/ Organizational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Social Network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Personal/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Relational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Individual/ </a:t>
                      </a:r>
                      <a:r>
                        <a:rPr lang="en-US" sz="9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Personalogical</a:t>
                      </a:r>
                      <a:endParaRPr lang="en-US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Disturbance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Physical Health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Affective Health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Cognitive Health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Behavioral Disturbance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Social Health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Resource Health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Spiritual Health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Ambivalence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Resilience</a:t>
                      </a:r>
                      <a:endParaRPr lang="en-US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4003830854"/>
                  </a:ext>
                </a:extLst>
              </a:tr>
            </a:tbl>
          </a:graphicData>
        </a:graphic>
      </p:graphicFrame>
      <p:cxnSp>
        <p:nvCxnSpPr>
          <p:cNvPr id="4" name="Straight Arrow Connector 3"/>
          <p:cNvCxnSpPr/>
          <p:nvPr/>
        </p:nvCxnSpPr>
        <p:spPr>
          <a:xfrm>
            <a:off x="0" y="457200"/>
            <a:ext cx="8382000" cy="1588"/>
          </a:xfrm>
          <a:prstGeom prst="straightConnector1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tailEnd type="arrow"/>
          </a:ln>
          <a:effectLst>
            <a:glow rad="228600">
              <a:srgbClr val="00B0F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0"/>
            <a:ext cx="44257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latin typeface="Calibri" pitchFamily="34" charset="0"/>
                <a:cs typeface="Arial" pitchFamily="34" charset="0"/>
              </a:rPr>
              <a:t>Questions of Topography</a:t>
            </a:r>
            <a:endParaRPr lang="en-US" sz="3200" b="1" dirty="0">
              <a:solidFill>
                <a:srgbClr val="FFFF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175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837035"/>
              </p:ext>
            </p:extLst>
          </p:nvPr>
        </p:nvGraphicFramePr>
        <p:xfrm>
          <a:off x="137162" y="1066800"/>
          <a:ext cx="8869683" cy="4384315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1371598">
                  <a:extLst>
                    <a:ext uri="{9D8B030D-6E8A-4147-A177-3AD203B41FA5}">
                      <a16:colId xmlns="" xmlns:a16="http://schemas.microsoft.com/office/drawing/2014/main" val="469209364"/>
                    </a:ext>
                  </a:extLst>
                </a:gridCol>
                <a:gridCol w="1051248">
                  <a:extLst>
                    <a:ext uri="{9D8B030D-6E8A-4147-A177-3AD203B41FA5}">
                      <a16:colId xmlns="" xmlns:a16="http://schemas.microsoft.com/office/drawing/2014/main" val="3750225414"/>
                    </a:ext>
                  </a:extLst>
                </a:gridCol>
                <a:gridCol w="1539552">
                  <a:extLst>
                    <a:ext uri="{9D8B030D-6E8A-4147-A177-3AD203B41FA5}">
                      <a16:colId xmlns="" xmlns:a16="http://schemas.microsoft.com/office/drawing/2014/main" val="3609471251"/>
                    </a:ext>
                  </a:extLst>
                </a:gridCol>
                <a:gridCol w="1569720">
                  <a:extLst>
                    <a:ext uri="{9D8B030D-6E8A-4147-A177-3AD203B41FA5}">
                      <a16:colId xmlns="" xmlns:a16="http://schemas.microsoft.com/office/drawing/2014/main" val="2293419198"/>
                    </a:ext>
                  </a:extLst>
                </a:gridCol>
                <a:gridCol w="838200">
                  <a:extLst>
                    <a:ext uri="{9D8B030D-6E8A-4147-A177-3AD203B41FA5}">
                      <a16:colId xmlns="" xmlns:a16="http://schemas.microsoft.com/office/drawing/2014/main" val="322146356"/>
                    </a:ext>
                  </a:extLst>
                </a:gridCol>
                <a:gridCol w="1015825">
                  <a:extLst>
                    <a:ext uri="{9D8B030D-6E8A-4147-A177-3AD203B41FA5}">
                      <a16:colId xmlns="" xmlns:a16="http://schemas.microsoft.com/office/drawing/2014/main" val="327838394"/>
                    </a:ext>
                  </a:extLst>
                </a:gridCol>
                <a:gridCol w="1483540">
                  <a:extLst>
                    <a:ext uri="{9D8B030D-6E8A-4147-A177-3AD203B41FA5}">
                      <a16:colId xmlns="" xmlns:a16="http://schemas.microsoft.com/office/drawing/2014/main" val="372321305"/>
                    </a:ext>
                  </a:extLst>
                </a:gridCol>
              </a:tblGrid>
              <a:tr h="53017">
                <a:tc gridSpan="7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Table: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Preliminary Topography of Interpersonal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Technological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Aggression and its Moderators (Spitzberg, 2016)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91902089"/>
                  </a:ext>
                </a:extLst>
              </a:tr>
              <a:tr h="3304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TECHNOLOGICAL/ MODALITY MODIFIER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</a:rPr>
                        <a:t>CODE/TARGET </a:t>
                      </a:r>
                      <a:r>
                        <a:rPr lang="en-US" sz="1000" b="1" dirty="0">
                          <a:effectLst/>
                        </a:rPr>
                        <a:t>MODIFIERS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04165063"/>
                  </a:ext>
                </a:extLst>
              </a:tr>
              <a:tr h="3304740">
                <a:tc>
                  <a:txBody>
                    <a:bodyPr/>
                    <a:lstStyle/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effectLst/>
                        </a:rPr>
                        <a:t>Cyber(space)-</a:t>
                      </a: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dirty="0">
                        <a:effectLst/>
                      </a:endParaRP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r>
                        <a:rPr lang="en-US" sz="900" dirty="0" smtClean="0">
                          <a:effectLst/>
                        </a:rPr>
                        <a:t>Digital</a:t>
                      </a:r>
                      <a:endParaRPr lang="en-US" sz="900" dirty="0">
                        <a:effectLst/>
                      </a:endParaRP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dirty="0" smtClean="0">
                        <a:effectLst/>
                      </a:endParaRP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effectLst/>
                        </a:rPr>
                        <a:t>E-(</a:t>
                      </a:r>
                      <a:r>
                        <a:rPr lang="en-US" sz="900" dirty="0" err="1" smtClean="0">
                          <a:effectLst/>
                        </a:rPr>
                        <a:t>lectronic</a:t>
                      </a:r>
                      <a:r>
                        <a:rPr lang="en-US" sz="900" dirty="0" smtClean="0">
                          <a:effectLst/>
                        </a:rPr>
                        <a:t>)</a:t>
                      </a:r>
                      <a:endParaRPr lang="en-US" sz="900" dirty="0">
                        <a:effectLst/>
                      </a:endParaRP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effectLst/>
                        </a:rPr>
                        <a:t>Internet</a:t>
                      </a:r>
                      <a:endParaRPr lang="en-US" sz="900" dirty="0">
                        <a:effectLst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effectLst/>
                        </a:rPr>
                        <a:t>Mobile/Smartphone/ Device</a:t>
                      </a: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dirty="0" smtClean="0">
                        <a:effectLst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effectLst/>
                        </a:rPr>
                        <a:t>Online </a:t>
                      </a: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 smtClean="0">
                        <a:effectLst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effectLst/>
                        </a:rPr>
                        <a:t>Technological/Techno- </a:t>
                      </a:r>
                      <a:endParaRPr lang="en-US" sz="900" dirty="0" smtClean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Communicative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Direct/Indirect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Psychological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Relational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Verbal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vs.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Physical/</a:t>
                      </a:r>
                      <a:r>
                        <a:rPr lang="en-US" sz="9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FtF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Relationship (dating, peer, celebrity, etc.)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Demographic (child, adolescent, teen, etc.)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Fear-inducing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Functional (instrumental, expressive, impulsive, controlled, etc.)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Gender(</a:t>
                      </a:r>
                      <a:r>
                        <a:rPr lang="en-US" sz="9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)-based/Sexual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Individual</a:t>
                      </a:r>
                      <a:r>
                        <a:rPr lang="en-US" sz="900" b="1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vs. Group</a:t>
                      </a: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Power asymmetric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Repeated/Pattern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Revenge (porn)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Threatening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Unwanted</a:t>
                      </a:r>
                      <a:endParaRPr lang="en-US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Abuse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Aggression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Bullying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Coercion</a:t>
                      </a:r>
                      <a:endParaRPr lang="en-US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Control/Power/Dominance</a:t>
                      </a:r>
                      <a:endParaRPr lang="en-US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Exclusion/Isolation (social)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Flaming</a:t>
                      </a:r>
                      <a:endParaRPr lang="en-US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Grooming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Harassment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Humiliation</a:t>
                      </a:r>
                      <a:endParaRPr lang="en-US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Intimidation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Intrusive/Invasive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Micro-aggressions</a:t>
                      </a:r>
                      <a:endParaRPr lang="en-US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Mobbing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Ostracizing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Outing</a:t>
                      </a:r>
                      <a:endParaRPr lang="en-US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Pestering</a:t>
                      </a:r>
                      <a:endParaRPr lang="en-US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Pursuit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Rumors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Sexting</a:t>
                      </a:r>
                      <a:endParaRPr lang="en-US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Solicitation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Stalking</a:t>
                      </a: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Snooping/Stealth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Surveillance/Monitoring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Terrorism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Trolling</a:t>
                      </a:r>
                      <a:endParaRPr lang="en-US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Victimization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Violence</a:t>
                      </a: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Unmoving 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Moving Inward</a:t>
                      </a: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Moving Outward</a:t>
                      </a: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Moving Against</a:t>
                      </a: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Moving   With</a:t>
                      </a: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Moving  With</a:t>
                      </a: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Cultural/ Societal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Institutional/ Organizational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Social Network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Personal/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Relational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Individual/ </a:t>
                      </a:r>
                      <a:r>
                        <a:rPr lang="en-US" sz="9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Personalogical</a:t>
                      </a:r>
                      <a:endParaRPr lang="en-US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Disturbance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Physical Health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Affective Health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Cognitive Health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Behavioral Disturbance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Social Health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Resource Health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Spiritual Health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Ambivalence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Resilience</a:t>
                      </a:r>
                      <a:endParaRPr lang="en-US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4003830854"/>
                  </a:ext>
                </a:extLst>
              </a:tr>
            </a:tbl>
          </a:graphicData>
        </a:graphic>
      </p:graphicFrame>
      <p:cxnSp>
        <p:nvCxnSpPr>
          <p:cNvPr id="4" name="Straight Arrow Connector 3"/>
          <p:cNvCxnSpPr/>
          <p:nvPr/>
        </p:nvCxnSpPr>
        <p:spPr>
          <a:xfrm>
            <a:off x="0" y="457200"/>
            <a:ext cx="8382000" cy="1588"/>
          </a:xfrm>
          <a:prstGeom prst="straightConnector1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tailEnd type="arrow"/>
          </a:ln>
          <a:effectLst>
            <a:glow rad="228600">
              <a:srgbClr val="00B0F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0"/>
            <a:ext cx="44257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latin typeface="Calibri" pitchFamily="34" charset="0"/>
                <a:cs typeface="Arial" pitchFamily="34" charset="0"/>
              </a:rPr>
              <a:t>Questions of Topography</a:t>
            </a:r>
            <a:endParaRPr lang="en-US" sz="3200" b="1" dirty="0">
              <a:solidFill>
                <a:srgbClr val="FFFF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63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33400" y="1066800"/>
            <a:ext cx="8001000" cy="3352800"/>
            <a:chOff x="480" y="672"/>
            <a:chExt cx="5040" cy="2112"/>
          </a:xfrm>
        </p:grpSpPr>
        <p:sp>
          <p:nvSpPr>
            <p:cNvPr id="500739" name="AutoShape 3"/>
            <p:cNvSpPr>
              <a:spLocks noChangeArrowheads="1"/>
            </p:cNvSpPr>
            <p:nvPr/>
          </p:nvSpPr>
          <p:spPr bwMode="auto">
            <a:xfrm>
              <a:off x="480" y="672"/>
              <a:ext cx="5040" cy="2112"/>
            </a:xfrm>
            <a:prstGeom prst="leftRightArrow">
              <a:avLst>
                <a:gd name="adj1" fmla="val 50000"/>
                <a:gd name="adj2" fmla="val 47727"/>
              </a:avLst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90"/>
                    <a:invGamma/>
                  </a:schemeClr>
                </a:gs>
              </a:gsLst>
              <a:lin ang="0" scaled="1"/>
            </a:gradFill>
            <a:ln w="76200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alibri" pitchFamily="34" charset="0"/>
              </a:endParaRPr>
            </a:p>
          </p:txBody>
        </p:sp>
        <p:sp>
          <p:nvSpPr>
            <p:cNvPr id="10250" name="Text Box 4"/>
            <p:cNvSpPr txBox="1">
              <a:spLocks noChangeArrowheads="1"/>
            </p:cNvSpPr>
            <p:nvPr/>
          </p:nvSpPr>
          <p:spPr bwMode="auto">
            <a:xfrm>
              <a:off x="694" y="1440"/>
              <a:ext cx="1514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latin typeface="Calibri" pitchFamily="34" charset="0"/>
                </a:rPr>
                <a:t>COMPETENCE/</a:t>
              </a:r>
            </a:p>
            <a:p>
              <a:r>
                <a:rPr lang="en-US" sz="2800" dirty="0" smtClean="0">
                  <a:latin typeface="Calibri" pitchFamily="34" charset="0"/>
                </a:rPr>
                <a:t>’Positive’ side</a:t>
              </a:r>
              <a:endParaRPr lang="en-US" sz="2800" dirty="0">
                <a:latin typeface="Calibri" pitchFamily="34" charset="0"/>
              </a:endParaRPr>
            </a:p>
          </p:txBody>
        </p:sp>
        <p:sp>
          <p:nvSpPr>
            <p:cNvPr id="10251" name="Text Box 5"/>
            <p:cNvSpPr txBox="1">
              <a:spLocks noChangeArrowheads="1"/>
            </p:cNvSpPr>
            <p:nvPr/>
          </p:nvSpPr>
          <p:spPr bwMode="auto">
            <a:xfrm>
              <a:off x="4118" y="1392"/>
              <a:ext cx="1114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800" dirty="0">
                  <a:solidFill>
                    <a:srgbClr val="C00000"/>
                  </a:solidFill>
                  <a:latin typeface="Calibri" pitchFamily="34" charset="0"/>
                </a:rPr>
                <a:t>THE </a:t>
              </a:r>
              <a:endParaRPr lang="en-US" sz="2800" dirty="0" smtClean="0">
                <a:solidFill>
                  <a:srgbClr val="C00000"/>
                </a:solidFill>
                <a:latin typeface="Calibri" pitchFamily="34" charset="0"/>
              </a:endParaRPr>
            </a:p>
            <a:p>
              <a:pPr algn="ctr"/>
              <a:r>
                <a:rPr lang="en-US" sz="2800" dirty="0" smtClean="0">
                  <a:solidFill>
                    <a:srgbClr val="C00000"/>
                  </a:solidFill>
                  <a:latin typeface="Calibri" pitchFamily="34" charset="0"/>
                </a:rPr>
                <a:t>DARK </a:t>
              </a:r>
              <a:r>
                <a:rPr lang="en-US" sz="2800" dirty="0">
                  <a:solidFill>
                    <a:srgbClr val="C00000"/>
                  </a:solidFill>
                  <a:latin typeface="Calibri" pitchFamily="34" charset="0"/>
                </a:rPr>
                <a:t>SIDE</a:t>
              </a:r>
            </a:p>
          </p:txBody>
        </p:sp>
      </p:grpSp>
      <p:sp>
        <p:nvSpPr>
          <p:cNvPr id="500742" name="Text Box 6"/>
          <p:cNvSpPr txBox="1">
            <a:spLocks noChangeArrowheads="1"/>
          </p:cNvSpPr>
          <p:nvPr/>
        </p:nvSpPr>
        <p:spPr bwMode="auto">
          <a:xfrm>
            <a:off x="685800" y="4416425"/>
            <a:ext cx="3216971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chemeClr val="tx1">
                    <a:lumMod val="95000"/>
                  </a:schemeClr>
                </a:solidFill>
                <a:latin typeface="Calibri" pitchFamily="34" charset="0"/>
              </a:rPr>
              <a:t>Motivation</a:t>
            </a:r>
          </a:p>
          <a:p>
            <a:r>
              <a:rPr lang="en-US" b="0" dirty="0">
                <a:solidFill>
                  <a:schemeClr val="tx1">
                    <a:lumMod val="95000"/>
                  </a:schemeClr>
                </a:solidFill>
                <a:latin typeface="Calibri" pitchFamily="34" charset="0"/>
              </a:rPr>
              <a:t>Knowledge</a:t>
            </a:r>
          </a:p>
          <a:p>
            <a:r>
              <a:rPr lang="en-US" b="0" dirty="0" smtClean="0">
                <a:solidFill>
                  <a:schemeClr val="tx1">
                    <a:lumMod val="95000"/>
                  </a:schemeClr>
                </a:solidFill>
                <a:latin typeface="Calibri" pitchFamily="34" charset="0"/>
              </a:rPr>
              <a:t>Social </a:t>
            </a:r>
            <a:r>
              <a:rPr lang="en-US" b="0" dirty="0">
                <a:solidFill>
                  <a:schemeClr val="tx1">
                    <a:lumMod val="95000"/>
                  </a:schemeClr>
                </a:solidFill>
                <a:latin typeface="Calibri" pitchFamily="34" charset="0"/>
              </a:rPr>
              <a:t>Support</a:t>
            </a:r>
          </a:p>
          <a:p>
            <a:r>
              <a:rPr lang="en-US" b="0" dirty="0" smtClean="0">
                <a:solidFill>
                  <a:schemeClr val="tx1">
                    <a:lumMod val="95000"/>
                  </a:schemeClr>
                </a:solidFill>
                <a:latin typeface="Calibri" pitchFamily="34" charset="0"/>
              </a:rPr>
              <a:t>Understanding</a:t>
            </a:r>
          </a:p>
          <a:p>
            <a:r>
              <a:rPr lang="en-US" b="0" dirty="0" smtClean="0">
                <a:solidFill>
                  <a:schemeClr val="tx1">
                    <a:lumMod val="95000"/>
                  </a:schemeClr>
                </a:solidFill>
                <a:latin typeface="Calibri" pitchFamily="34" charset="0"/>
              </a:rPr>
              <a:t>CMC Competence</a:t>
            </a:r>
          </a:p>
          <a:p>
            <a:r>
              <a:rPr lang="en-US" b="0" dirty="0" smtClean="0">
                <a:solidFill>
                  <a:schemeClr val="tx1">
                    <a:lumMod val="95000"/>
                  </a:schemeClr>
                </a:solidFill>
                <a:latin typeface="Calibri" pitchFamily="34" charset="0"/>
              </a:rPr>
              <a:t>Interpersonal Skills</a:t>
            </a:r>
          </a:p>
          <a:p>
            <a:r>
              <a:rPr lang="en-US" b="0" dirty="0" smtClean="0">
                <a:solidFill>
                  <a:schemeClr val="tx1">
                    <a:lumMod val="95000"/>
                  </a:schemeClr>
                </a:solidFill>
                <a:latin typeface="Calibri" pitchFamily="34" charset="0"/>
              </a:rPr>
              <a:t>Communication Competence</a:t>
            </a:r>
          </a:p>
        </p:txBody>
      </p:sp>
      <p:sp>
        <p:nvSpPr>
          <p:cNvPr id="500743" name="Text Box 7"/>
          <p:cNvSpPr txBox="1">
            <a:spLocks noChangeArrowheads="1"/>
          </p:cNvSpPr>
          <p:nvPr/>
        </p:nvSpPr>
        <p:spPr bwMode="auto">
          <a:xfrm>
            <a:off x="4525906" y="4419600"/>
            <a:ext cx="3900555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b="0" dirty="0" smtClean="0">
                <a:solidFill>
                  <a:schemeClr val="tx1">
                    <a:lumMod val="95000"/>
                  </a:schemeClr>
                </a:solidFill>
                <a:latin typeface="Calibri" pitchFamily="34" charset="0"/>
              </a:rPr>
              <a:t>Sexual Coercion</a:t>
            </a:r>
          </a:p>
          <a:p>
            <a:pPr algn="r"/>
            <a:r>
              <a:rPr lang="en-US" b="0" dirty="0" smtClean="0">
                <a:solidFill>
                  <a:schemeClr val="tx1">
                    <a:lumMod val="95000"/>
                  </a:schemeClr>
                </a:solidFill>
                <a:latin typeface="Calibri" pitchFamily="34" charset="0"/>
              </a:rPr>
              <a:t>Jealousy/Anger/Violence</a:t>
            </a:r>
          </a:p>
          <a:p>
            <a:pPr algn="r"/>
            <a:r>
              <a:rPr lang="en-US" b="0" dirty="0" smtClean="0">
                <a:solidFill>
                  <a:schemeClr val="tx1">
                    <a:lumMod val="95000"/>
                  </a:schemeClr>
                </a:solidFill>
                <a:latin typeface="Calibri" pitchFamily="34" charset="0"/>
              </a:rPr>
              <a:t>Communicative Infidelity</a:t>
            </a:r>
          </a:p>
          <a:p>
            <a:pPr algn="r"/>
            <a:r>
              <a:rPr lang="en-US" b="0" dirty="0" smtClean="0">
                <a:solidFill>
                  <a:schemeClr val="tx1">
                    <a:lumMod val="95000"/>
                  </a:schemeClr>
                </a:solidFill>
                <a:latin typeface="Calibri" pitchFamily="34" charset="0"/>
              </a:rPr>
              <a:t>Loneliness</a:t>
            </a:r>
            <a:r>
              <a:rPr lang="en-US" b="0" dirty="0">
                <a:solidFill>
                  <a:schemeClr val="tx1">
                    <a:lumMod val="95000"/>
                  </a:schemeClr>
                </a:solidFill>
                <a:latin typeface="Calibri" pitchFamily="34" charset="0"/>
              </a:rPr>
              <a:t>, Social Anxiety</a:t>
            </a:r>
          </a:p>
          <a:p>
            <a:pPr algn="r"/>
            <a:r>
              <a:rPr lang="en-US" b="0" dirty="0" smtClean="0">
                <a:solidFill>
                  <a:schemeClr val="tx1">
                    <a:lumMod val="95000"/>
                  </a:schemeClr>
                </a:solidFill>
                <a:latin typeface="Calibri" pitchFamily="34" charset="0"/>
              </a:rPr>
              <a:t>Defensiveness/Proprietariness</a:t>
            </a:r>
          </a:p>
          <a:p>
            <a:pPr algn="r"/>
            <a:r>
              <a:rPr lang="en-US" b="0" dirty="0" smtClean="0">
                <a:solidFill>
                  <a:schemeClr val="tx1">
                    <a:lumMod val="95000"/>
                  </a:schemeClr>
                </a:solidFill>
                <a:latin typeface="Calibri" pitchFamily="34" charset="0"/>
              </a:rPr>
              <a:t>(</a:t>
            </a:r>
            <a:r>
              <a:rPr lang="en-US" b="0" dirty="0">
                <a:solidFill>
                  <a:schemeClr val="tx1">
                    <a:lumMod val="95000"/>
                  </a:schemeClr>
                </a:solidFill>
                <a:latin typeface="Calibri" pitchFamily="34" charset="0"/>
              </a:rPr>
              <a:t>Celebrity; </a:t>
            </a:r>
            <a:r>
              <a:rPr lang="en-US" b="0" dirty="0" smtClean="0">
                <a:solidFill>
                  <a:schemeClr val="tx1">
                    <a:lumMod val="95000"/>
                  </a:schemeClr>
                </a:solidFill>
                <a:latin typeface="Calibri" pitchFamily="34" charset="0"/>
              </a:rPr>
              <a:t>Cyber-; SNS)Stalking</a:t>
            </a:r>
          </a:p>
          <a:p>
            <a:pPr algn="r"/>
            <a:r>
              <a:rPr lang="en-US" b="0" dirty="0" smtClean="0">
                <a:solidFill>
                  <a:schemeClr val="tx1">
                    <a:lumMod val="95000"/>
                  </a:schemeClr>
                </a:solidFill>
                <a:latin typeface="Calibri" pitchFamily="34" charset="0"/>
              </a:rPr>
              <a:t>Communicative Aggression/Conflict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0" y="457200"/>
            <a:ext cx="8382000" cy="1588"/>
          </a:xfrm>
          <a:prstGeom prst="straightConnector1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tailEnd type="arrow"/>
          </a:ln>
          <a:effectLst>
            <a:glow rad="228600">
              <a:srgbClr val="00B0F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0"/>
            <a:ext cx="70575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latin typeface="Calibri" pitchFamily="34" charset="0"/>
                <a:cs typeface="Arial" pitchFamily="34" charset="0"/>
              </a:rPr>
              <a:t>My Own Two ‘Sides’ of Communication?</a:t>
            </a:r>
            <a:endParaRPr lang="en-US" sz="3200" b="1" dirty="0">
              <a:solidFill>
                <a:srgbClr val="FFFF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00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007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007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007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007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007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007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007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5007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5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5007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0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007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5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5007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80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5007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85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5007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0742" grpId="0" build="p" autoUpdateAnimBg="0"/>
      <p:bldP spid="500743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059691"/>
              </p:ext>
            </p:extLst>
          </p:nvPr>
        </p:nvGraphicFramePr>
        <p:xfrm>
          <a:off x="121917" y="1066800"/>
          <a:ext cx="8869683" cy="4109995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1371598">
                  <a:extLst>
                    <a:ext uri="{9D8B030D-6E8A-4147-A177-3AD203B41FA5}">
                      <a16:colId xmlns="" xmlns:a16="http://schemas.microsoft.com/office/drawing/2014/main" val="469209364"/>
                    </a:ext>
                  </a:extLst>
                </a:gridCol>
                <a:gridCol w="1051248">
                  <a:extLst>
                    <a:ext uri="{9D8B030D-6E8A-4147-A177-3AD203B41FA5}">
                      <a16:colId xmlns="" xmlns:a16="http://schemas.microsoft.com/office/drawing/2014/main" val="3750225414"/>
                    </a:ext>
                  </a:extLst>
                </a:gridCol>
                <a:gridCol w="1539552">
                  <a:extLst>
                    <a:ext uri="{9D8B030D-6E8A-4147-A177-3AD203B41FA5}">
                      <a16:colId xmlns="" xmlns:a16="http://schemas.microsoft.com/office/drawing/2014/main" val="3609471251"/>
                    </a:ext>
                  </a:extLst>
                </a:gridCol>
                <a:gridCol w="1569720">
                  <a:extLst>
                    <a:ext uri="{9D8B030D-6E8A-4147-A177-3AD203B41FA5}">
                      <a16:colId xmlns="" xmlns:a16="http://schemas.microsoft.com/office/drawing/2014/main" val="2293419198"/>
                    </a:ext>
                  </a:extLst>
                </a:gridCol>
                <a:gridCol w="838200">
                  <a:extLst>
                    <a:ext uri="{9D8B030D-6E8A-4147-A177-3AD203B41FA5}">
                      <a16:colId xmlns="" xmlns:a16="http://schemas.microsoft.com/office/drawing/2014/main" val="322146356"/>
                    </a:ext>
                  </a:extLst>
                </a:gridCol>
                <a:gridCol w="1015825">
                  <a:extLst>
                    <a:ext uri="{9D8B030D-6E8A-4147-A177-3AD203B41FA5}">
                      <a16:colId xmlns="" xmlns:a16="http://schemas.microsoft.com/office/drawing/2014/main" val="327838394"/>
                    </a:ext>
                  </a:extLst>
                </a:gridCol>
                <a:gridCol w="1483540">
                  <a:extLst>
                    <a:ext uri="{9D8B030D-6E8A-4147-A177-3AD203B41FA5}">
                      <a16:colId xmlns="" xmlns:a16="http://schemas.microsoft.com/office/drawing/2014/main" val="372321305"/>
                    </a:ext>
                  </a:extLst>
                </a:gridCol>
              </a:tblGrid>
              <a:tr h="53017">
                <a:tc gridSpan="7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Table: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Preliminary Topography of Interpersonal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Technological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Aggression and its Moderators (Spitzberg, 2016)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91902089"/>
                  </a:ext>
                </a:extLst>
              </a:tr>
              <a:tr h="3304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TECHNOLOGICAL/ MODALITY MODIFIER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04165063"/>
                  </a:ext>
                </a:extLst>
              </a:tr>
              <a:tr h="3304740">
                <a:tc>
                  <a:txBody>
                    <a:bodyPr/>
                    <a:lstStyle/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effectLst/>
                        </a:rPr>
                        <a:t>Cyber(space)-</a:t>
                      </a: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dirty="0">
                        <a:effectLst/>
                      </a:endParaRP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r>
                        <a:rPr lang="en-US" sz="900" dirty="0" smtClean="0">
                          <a:effectLst/>
                        </a:rPr>
                        <a:t>Digital</a:t>
                      </a:r>
                      <a:endParaRPr lang="en-US" sz="900" dirty="0">
                        <a:effectLst/>
                      </a:endParaRP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dirty="0" smtClean="0">
                        <a:effectLst/>
                      </a:endParaRP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effectLst/>
                        </a:rPr>
                        <a:t>E-(</a:t>
                      </a:r>
                      <a:r>
                        <a:rPr lang="en-US" sz="900" dirty="0" err="1" smtClean="0">
                          <a:effectLst/>
                        </a:rPr>
                        <a:t>lectronic</a:t>
                      </a:r>
                      <a:r>
                        <a:rPr lang="en-US" sz="900" dirty="0" smtClean="0">
                          <a:effectLst/>
                        </a:rPr>
                        <a:t>)</a:t>
                      </a:r>
                      <a:endParaRPr lang="en-US" sz="900" dirty="0">
                        <a:effectLst/>
                      </a:endParaRP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effectLst/>
                        </a:rPr>
                        <a:t>Internet</a:t>
                      </a:r>
                      <a:endParaRPr lang="en-US" sz="900" dirty="0">
                        <a:effectLst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effectLst/>
                        </a:rPr>
                        <a:t>Mobile/Smartphone/ Device</a:t>
                      </a: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dirty="0" smtClean="0">
                        <a:effectLst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effectLst/>
                        </a:rPr>
                        <a:t>Online </a:t>
                      </a: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 smtClean="0">
                        <a:effectLst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effectLst/>
                        </a:rPr>
                        <a:t>Technological/Techno- </a:t>
                      </a:r>
                      <a:endParaRPr lang="en-US" sz="900" dirty="0" smtClean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Communicative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Direct/Indirect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Psychological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Relational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Verbal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vs.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Physical/</a:t>
                      </a:r>
                      <a:r>
                        <a:rPr lang="en-US" sz="9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FtF</a:t>
                      </a:r>
                      <a:endParaRPr lang="en-US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Relationship (dating, peer, celebrity, etc.)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Demographic (child, adolescent, teen, etc.)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Fear-inducing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Functional (instrumental, expressive, impulsive, controlled, etc.)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Gender(</a:t>
                      </a:r>
                      <a:r>
                        <a:rPr lang="en-US" sz="9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)-based/Sexual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Individual</a:t>
                      </a:r>
                      <a:r>
                        <a:rPr lang="en-US" sz="900" b="1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vs. Group</a:t>
                      </a: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Power asymmetric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Repeated/Pattern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Revenge (porn)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Threatening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Unwanted</a:t>
                      </a:r>
                      <a:endParaRPr lang="en-US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Abuse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Aggression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Bullying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Coercion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Control/Power/Dominance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Exclusion/Isolation (social)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Flaming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Grooming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Harassment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Humiliation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Intimidation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Intrusive/Invasive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Mobbing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Ostracizing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Outing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Pestering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Pursuit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Rumors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Sexting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Solicitation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Stalking</a:t>
                      </a: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Snooping/Stealth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Surveillance/Monitoring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Terrorism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Victimization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Violence</a:t>
                      </a:r>
                      <a:endParaRPr lang="en-US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Unmoving 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Moving Inward</a:t>
                      </a: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Moving Outward</a:t>
                      </a: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Moving Against</a:t>
                      </a: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Moving   With</a:t>
                      </a: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Moving  With</a:t>
                      </a: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Cultural/ Societal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Institutional/ Organizational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Social Network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Personal/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Relational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Individual/ </a:t>
                      </a:r>
                      <a:r>
                        <a:rPr lang="en-US" sz="9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Personalogical</a:t>
                      </a:r>
                      <a:endParaRPr lang="en-US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Disturbance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Physical Health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Affective Health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Cognitive Health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Behavioral Disturbance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Social Health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Resource Health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Spiritual Health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Ambivalence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Resilience</a:t>
                      </a:r>
                      <a:endParaRPr lang="en-US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4003830854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352798"/>
              </p:ext>
            </p:extLst>
          </p:nvPr>
        </p:nvGraphicFramePr>
        <p:xfrm>
          <a:off x="137162" y="1066800"/>
          <a:ext cx="8869683" cy="4384315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1371598">
                  <a:extLst>
                    <a:ext uri="{9D8B030D-6E8A-4147-A177-3AD203B41FA5}">
                      <a16:colId xmlns="" xmlns:a16="http://schemas.microsoft.com/office/drawing/2014/main" val="469209364"/>
                    </a:ext>
                  </a:extLst>
                </a:gridCol>
                <a:gridCol w="1051248">
                  <a:extLst>
                    <a:ext uri="{9D8B030D-6E8A-4147-A177-3AD203B41FA5}">
                      <a16:colId xmlns="" xmlns:a16="http://schemas.microsoft.com/office/drawing/2014/main" val="3750225414"/>
                    </a:ext>
                  </a:extLst>
                </a:gridCol>
                <a:gridCol w="1539552">
                  <a:extLst>
                    <a:ext uri="{9D8B030D-6E8A-4147-A177-3AD203B41FA5}">
                      <a16:colId xmlns="" xmlns:a16="http://schemas.microsoft.com/office/drawing/2014/main" val="3609471251"/>
                    </a:ext>
                  </a:extLst>
                </a:gridCol>
                <a:gridCol w="1569720">
                  <a:extLst>
                    <a:ext uri="{9D8B030D-6E8A-4147-A177-3AD203B41FA5}">
                      <a16:colId xmlns="" xmlns:a16="http://schemas.microsoft.com/office/drawing/2014/main" val="2293419198"/>
                    </a:ext>
                  </a:extLst>
                </a:gridCol>
                <a:gridCol w="838200">
                  <a:extLst>
                    <a:ext uri="{9D8B030D-6E8A-4147-A177-3AD203B41FA5}">
                      <a16:colId xmlns="" xmlns:a16="http://schemas.microsoft.com/office/drawing/2014/main" val="322146356"/>
                    </a:ext>
                  </a:extLst>
                </a:gridCol>
                <a:gridCol w="1015825">
                  <a:extLst>
                    <a:ext uri="{9D8B030D-6E8A-4147-A177-3AD203B41FA5}">
                      <a16:colId xmlns="" xmlns:a16="http://schemas.microsoft.com/office/drawing/2014/main" val="327838394"/>
                    </a:ext>
                  </a:extLst>
                </a:gridCol>
                <a:gridCol w="1483540">
                  <a:extLst>
                    <a:ext uri="{9D8B030D-6E8A-4147-A177-3AD203B41FA5}">
                      <a16:colId xmlns="" xmlns:a16="http://schemas.microsoft.com/office/drawing/2014/main" val="372321305"/>
                    </a:ext>
                  </a:extLst>
                </a:gridCol>
              </a:tblGrid>
              <a:tr h="53017">
                <a:tc gridSpan="7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Table: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Preliminary Topography of Interpersonal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Technological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Aggression and its Moderators (Spitzberg, 2016)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91902089"/>
                  </a:ext>
                </a:extLst>
              </a:tr>
              <a:tr h="3304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TECHNOLOGICAL/ MODALITY MODIFIER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</a:rPr>
                        <a:t>CODE/TARGET </a:t>
                      </a:r>
                      <a:r>
                        <a:rPr lang="en-US" sz="1000" b="1" dirty="0">
                          <a:effectLst/>
                        </a:rPr>
                        <a:t>MODIFIERS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</a:rPr>
                        <a:t>CONTEXTUAL/CRITERION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</a:rPr>
                        <a:t>QUALIFIERS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04165063"/>
                  </a:ext>
                </a:extLst>
              </a:tr>
              <a:tr h="3304740">
                <a:tc>
                  <a:txBody>
                    <a:bodyPr/>
                    <a:lstStyle/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effectLst/>
                        </a:rPr>
                        <a:t>Cyber(space)-</a:t>
                      </a: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dirty="0">
                        <a:effectLst/>
                      </a:endParaRP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r>
                        <a:rPr lang="en-US" sz="900" dirty="0" smtClean="0">
                          <a:effectLst/>
                        </a:rPr>
                        <a:t>Digital</a:t>
                      </a:r>
                      <a:endParaRPr lang="en-US" sz="900" dirty="0">
                        <a:effectLst/>
                      </a:endParaRP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dirty="0" smtClean="0">
                        <a:effectLst/>
                      </a:endParaRP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effectLst/>
                        </a:rPr>
                        <a:t>E-(</a:t>
                      </a:r>
                      <a:r>
                        <a:rPr lang="en-US" sz="900" dirty="0" err="1" smtClean="0">
                          <a:effectLst/>
                        </a:rPr>
                        <a:t>lectronic</a:t>
                      </a:r>
                      <a:r>
                        <a:rPr lang="en-US" sz="900" dirty="0" smtClean="0">
                          <a:effectLst/>
                        </a:rPr>
                        <a:t>)</a:t>
                      </a:r>
                      <a:endParaRPr lang="en-US" sz="900" dirty="0">
                        <a:effectLst/>
                      </a:endParaRP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effectLst/>
                        </a:rPr>
                        <a:t>Internet</a:t>
                      </a:r>
                      <a:endParaRPr lang="en-US" sz="900" dirty="0">
                        <a:effectLst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effectLst/>
                        </a:rPr>
                        <a:t>Mobile/Smartphone/ Device</a:t>
                      </a: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dirty="0" smtClean="0">
                        <a:effectLst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effectLst/>
                        </a:rPr>
                        <a:t>Online </a:t>
                      </a: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 smtClean="0">
                        <a:effectLst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effectLst/>
                        </a:rPr>
                        <a:t>Technological/Techno- </a:t>
                      </a:r>
                      <a:endParaRPr lang="en-US" sz="900" dirty="0" smtClean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Communicative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Direct/Indirect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Psychological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Relational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Verbal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vs.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Physical/</a:t>
                      </a:r>
                      <a:r>
                        <a:rPr lang="en-US" sz="9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FtF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Relationship (dating, peer, celebrity, etc.)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Demographic (child, adolescent, teen, etc.)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Fear-inducing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Functional (instrumental, expressive, impulsive, controlled, etc.)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Gender(</a:t>
                      </a:r>
                      <a:r>
                        <a:rPr lang="en-US" sz="9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)-based/Sexual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Individual</a:t>
                      </a:r>
                      <a:r>
                        <a:rPr lang="en-US" sz="9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vs. Group</a:t>
                      </a: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Power asymmetric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Repeated/Pattern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Revenge (porn)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Threatening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Unwanted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Abuse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Aggression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Bullying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Coercion</a:t>
                      </a:r>
                      <a:endParaRPr lang="en-US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Control/Power/Dominance</a:t>
                      </a:r>
                      <a:endParaRPr lang="en-US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Exclusion/Isolation (social)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Flaming</a:t>
                      </a:r>
                      <a:endParaRPr lang="en-US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Grooming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Harassment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Humiliation</a:t>
                      </a:r>
                      <a:endParaRPr lang="en-US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Intimidation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Intrusive/Invasive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Micro-aggressions</a:t>
                      </a:r>
                      <a:endParaRPr lang="en-US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Mobbing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Ostracizing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Outing</a:t>
                      </a:r>
                      <a:endParaRPr lang="en-US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Pestering</a:t>
                      </a:r>
                      <a:endParaRPr lang="en-US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Pursuit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Rumors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Sexting</a:t>
                      </a:r>
                      <a:endParaRPr lang="en-US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Solicitation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Stalking</a:t>
                      </a: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Snooping/Stealth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Surveillance/Monitoring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Terrorism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Troling</a:t>
                      </a:r>
                      <a:endParaRPr lang="en-US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Victimization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Violence</a:t>
                      </a: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Unmoving 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Moving Inward</a:t>
                      </a: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Moving Outward</a:t>
                      </a: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Moving Against</a:t>
                      </a: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Moving   With</a:t>
                      </a: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Moving  With</a:t>
                      </a: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Cultural/ Societal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Institutional/ Organizational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Social Network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Personal/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Relational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Individual/ </a:t>
                      </a:r>
                      <a:r>
                        <a:rPr lang="en-US" sz="9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Personalogical</a:t>
                      </a:r>
                      <a:endParaRPr lang="en-US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Disturbance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Physical Health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Affective Health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Cognitive Health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Behavioral Disturbance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Social Health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Resource Health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Spiritual Health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Ambivalence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Resilience</a:t>
                      </a:r>
                      <a:endParaRPr lang="en-US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4003830854"/>
                  </a:ext>
                </a:extLst>
              </a:tr>
            </a:tbl>
          </a:graphicData>
        </a:graphic>
      </p:graphicFrame>
      <p:cxnSp>
        <p:nvCxnSpPr>
          <p:cNvPr id="4" name="Straight Arrow Connector 3"/>
          <p:cNvCxnSpPr/>
          <p:nvPr/>
        </p:nvCxnSpPr>
        <p:spPr>
          <a:xfrm>
            <a:off x="0" y="457200"/>
            <a:ext cx="8382000" cy="1588"/>
          </a:xfrm>
          <a:prstGeom prst="straightConnector1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tailEnd type="arrow"/>
          </a:ln>
          <a:effectLst>
            <a:glow rad="228600">
              <a:srgbClr val="00B0F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0"/>
            <a:ext cx="44257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latin typeface="Calibri" pitchFamily="34" charset="0"/>
                <a:cs typeface="Arial" pitchFamily="34" charset="0"/>
              </a:rPr>
              <a:t>Questions of Topography</a:t>
            </a:r>
            <a:endParaRPr lang="en-US" sz="3200" b="1" dirty="0">
              <a:solidFill>
                <a:srgbClr val="FFFF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82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6328822"/>
              </p:ext>
            </p:extLst>
          </p:nvPr>
        </p:nvGraphicFramePr>
        <p:xfrm>
          <a:off x="137162" y="1066800"/>
          <a:ext cx="8869683" cy="4384315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1371598">
                  <a:extLst>
                    <a:ext uri="{9D8B030D-6E8A-4147-A177-3AD203B41FA5}">
                      <a16:colId xmlns="" xmlns:a16="http://schemas.microsoft.com/office/drawing/2014/main" val="469209364"/>
                    </a:ext>
                  </a:extLst>
                </a:gridCol>
                <a:gridCol w="1051248">
                  <a:extLst>
                    <a:ext uri="{9D8B030D-6E8A-4147-A177-3AD203B41FA5}">
                      <a16:colId xmlns="" xmlns:a16="http://schemas.microsoft.com/office/drawing/2014/main" val="3750225414"/>
                    </a:ext>
                  </a:extLst>
                </a:gridCol>
                <a:gridCol w="1539552">
                  <a:extLst>
                    <a:ext uri="{9D8B030D-6E8A-4147-A177-3AD203B41FA5}">
                      <a16:colId xmlns="" xmlns:a16="http://schemas.microsoft.com/office/drawing/2014/main" val="3609471251"/>
                    </a:ext>
                  </a:extLst>
                </a:gridCol>
                <a:gridCol w="1569720">
                  <a:extLst>
                    <a:ext uri="{9D8B030D-6E8A-4147-A177-3AD203B41FA5}">
                      <a16:colId xmlns="" xmlns:a16="http://schemas.microsoft.com/office/drawing/2014/main" val="2293419198"/>
                    </a:ext>
                  </a:extLst>
                </a:gridCol>
                <a:gridCol w="838200">
                  <a:extLst>
                    <a:ext uri="{9D8B030D-6E8A-4147-A177-3AD203B41FA5}">
                      <a16:colId xmlns="" xmlns:a16="http://schemas.microsoft.com/office/drawing/2014/main" val="322146356"/>
                    </a:ext>
                  </a:extLst>
                </a:gridCol>
                <a:gridCol w="1015825">
                  <a:extLst>
                    <a:ext uri="{9D8B030D-6E8A-4147-A177-3AD203B41FA5}">
                      <a16:colId xmlns="" xmlns:a16="http://schemas.microsoft.com/office/drawing/2014/main" val="327838394"/>
                    </a:ext>
                  </a:extLst>
                </a:gridCol>
                <a:gridCol w="1483540">
                  <a:extLst>
                    <a:ext uri="{9D8B030D-6E8A-4147-A177-3AD203B41FA5}">
                      <a16:colId xmlns="" xmlns:a16="http://schemas.microsoft.com/office/drawing/2014/main" val="372321305"/>
                    </a:ext>
                  </a:extLst>
                </a:gridCol>
              </a:tblGrid>
              <a:tr h="53017">
                <a:tc gridSpan="7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Table: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Preliminary Topography of Interpersonal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Technological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Aggression and its Moderators (Spitzberg, 2016)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91902089"/>
                  </a:ext>
                </a:extLst>
              </a:tr>
              <a:tr h="3304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TECHNOLOGICAL/ MODALITY MODIFIER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</a:rPr>
                        <a:t>CODE/TARGET </a:t>
                      </a:r>
                      <a:r>
                        <a:rPr lang="en-US" sz="1000" b="1" dirty="0">
                          <a:effectLst/>
                        </a:rPr>
                        <a:t>MODIFIERS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</a:rPr>
                        <a:t>CONTEXTUAL/CRITERION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</a:rPr>
                        <a:t>QUALIFIERS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AGGRESSION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</a:rPr>
                        <a:t>TYPES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04165063"/>
                  </a:ext>
                </a:extLst>
              </a:tr>
              <a:tr h="3304740">
                <a:tc>
                  <a:txBody>
                    <a:bodyPr/>
                    <a:lstStyle/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effectLst/>
                        </a:rPr>
                        <a:t>Cyber(space)-</a:t>
                      </a: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dirty="0">
                        <a:effectLst/>
                      </a:endParaRP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r>
                        <a:rPr lang="en-US" sz="900" dirty="0" smtClean="0">
                          <a:effectLst/>
                        </a:rPr>
                        <a:t>Digital</a:t>
                      </a:r>
                      <a:endParaRPr lang="en-US" sz="900" dirty="0">
                        <a:effectLst/>
                      </a:endParaRP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dirty="0" smtClean="0">
                        <a:effectLst/>
                      </a:endParaRP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effectLst/>
                        </a:rPr>
                        <a:t>E-(</a:t>
                      </a:r>
                      <a:r>
                        <a:rPr lang="en-US" sz="900" dirty="0" err="1" smtClean="0">
                          <a:effectLst/>
                        </a:rPr>
                        <a:t>lectronic</a:t>
                      </a:r>
                      <a:r>
                        <a:rPr lang="en-US" sz="900" dirty="0" smtClean="0">
                          <a:effectLst/>
                        </a:rPr>
                        <a:t>)</a:t>
                      </a:r>
                      <a:endParaRPr lang="en-US" sz="900" dirty="0">
                        <a:effectLst/>
                      </a:endParaRP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effectLst/>
                        </a:rPr>
                        <a:t>Internet</a:t>
                      </a:r>
                      <a:endParaRPr lang="en-US" sz="900" dirty="0">
                        <a:effectLst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effectLst/>
                        </a:rPr>
                        <a:t>Mobile/Smartphone/ Device</a:t>
                      </a: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dirty="0" smtClean="0">
                        <a:effectLst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effectLst/>
                        </a:rPr>
                        <a:t>Online </a:t>
                      </a: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 smtClean="0">
                        <a:effectLst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effectLst/>
                        </a:rPr>
                        <a:t>Technological/Techno- </a:t>
                      </a:r>
                      <a:endParaRPr lang="en-US" sz="900" dirty="0" smtClean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Communicative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Direct/Indirect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Psychological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Relational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Verbal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vs.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Physical/</a:t>
                      </a:r>
                      <a:r>
                        <a:rPr lang="en-US" sz="9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FtF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Relationship (dating, peer, celebrity, etc.)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Demographic (child, adolescent, teen, etc.)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Fear-inducing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Functional (instrumental, expressive, impulsive, controlled, etc.)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Gender(</a:t>
                      </a:r>
                      <a:r>
                        <a:rPr lang="en-US" sz="9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)-based/Sexual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Individual</a:t>
                      </a:r>
                      <a:r>
                        <a:rPr lang="en-US" sz="9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vs. Group</a:t>
                      </a: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Power asymmetric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Repeated/Pattern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Revenge (porn)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Threatening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Unwanted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Abuse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Aggression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Bullying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Coercion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Control/Power/Dominance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Exclusion/Isolation (social)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Flaming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Grooming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Harassment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Humiliation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Intimidation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Intrusive/Invasive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Micro-aggressions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Mobbing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Ostracizing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Outing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Pestering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Pursuit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Rumors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Sexting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Solicitation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Stalking</a:t>
                      </a: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Snooping/Stealth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Surveillance/Monitoring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Terrorism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Trolling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Victimization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Violence</a:t>
                      </a: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Unmoving 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Moving Inward</a:t>
                      </a: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Moving Outward</a:t>
                      </a: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Moving Against</a:t>
                      </a: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Moving   With</a:t>
                      </a: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Moving  With</a:t>
                      </a: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Cultural/ Societal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Institutional/ Organizational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Social Network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Personal/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Relational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Individual/ </a:t>
                      </a:r>
                      <a:r>
                        <a:rPr lang="en-US" sz="9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Personalogical</a:t>
                      </a:r>
                      <a:endParaRPr lang="en-US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Disturbance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Physical Health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Affective Health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Cognitive Health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Behavioral Disturbance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Social Health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Resource Health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Spiritual Health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Ambivalence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Resilience</a:t>
                      </a:r>
                      <a:endParaRPr lang="en-US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4003830854"/>
                  </a:ext>
                </a:extLst>
              </a:tr>
            </a:tbl>
          </a:graphicData>
        </a:graphic>
      </p:graphicFrame>
      <p:cxnSp>
        <p:nvCxnSpPr>
          <p:cNvPr id="4" name="Straight Arrow Connector 3"/>
          <p:cNvCxnSpPr/>
          <p:nvPr/>
        </p:nvCxnSpPr>
        <p:spPr>
          <a:xfrm>
            <a:off x="0" y="457200"/>
            <a:ext cx="8382000" cy="1588"/>
          </a:xfrm>
          <a:prstGeom prst="straightConnector1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tailEnd type="arrow"/>
          </a:ln>
          <a:effectLst>
            <a:glow rad="228600">
              <a:srgbClr val="00B0F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0"/>
            <a:ext cx="44257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latin typeface="Calibri" pitchFamily="34" charset="0"/>
                <a:cs typeface="Arial" pitchFamily="34" charset="0"/>
              </a:rPr>
              <a:t>Questions of Topography</a:t>
            </a:r>
            <a:endParaRPr lang="en-US" sz="3200" b="1" dirty="0">
              <a:solidFill>
                <a:srgbClr val="FFFF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5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047631"/>
              </p:ext>
            </p:extLst>
          </p:nvPr>
        </p:nvGraphicFramePr>
        <p:xfrm>
          <a:off x="137162" y="1066800"/>
          <a:ext cx="8869683" cy="4384315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1371598">
                  <a:extLst>
                    <a:ext uri="{9D8B030D-6E8A-4147-A177-3AD203B41FA5}">
                      <a16:colId xmlns="" xmlns:a16="http://schemas.microsoft.com/office/drawing/2014/main" val="469209364"/>
                    </a:ext>
                  </a:extLst>
                </a:gridCol>
                <a:gridCol w="1051248">
                  <a:extLst>
                    <a:ext uri="{9D8B030D-6E8A-4147-A177-3AD203B41FA5}">
                      <a16:colId xmlns="" xmlns:a16="http://schemas.microsoft.com/office/drawing/2014/main" val="3750225414"/>
                    </a:ext>
                  </a:extLst>
                </a:gridCol>
                <a:gridCol w="1539552">
                  <a:extLst>
                    <a:ext uri="{9D8B030D-6E8A-4147-A177-3AD203B41FA5}">
                      <a16:colId xmlns="" xmlns:a16="http://schemas.microsoft.com/office/drawing/2014/main" val="3609471251"/>
                    </a:ext>
                  </a:extLst>
                </a:gridCol>
                <a:gridCol w="1569720">
                  <a:extLst>
                    <a:ext uri="{9D8B030D-6E8A-4147-A177-3AD203B41FA5}">
                      <a16:colId xmlns="" xmlns:a16="http://schemas.microsoft.com/office/drawing/2014/main" val="2293419198"/>
                    </a:ext>
                  </a:extLst>
                </a:gridCol>
                <a:gridCol w="838200">
                  <a:extLst>
                    <a:ext uri="{9D8B030D-6E8A-4147-A177-3AD203B41FA5}">
                      <a16:colId xmlns="" xmlns:a16="http://schemas.microsoft.com/office/drawing/2014/main" val="322146356"/>
                    </a:ext>
                  </a:extLst>
                </a:gridCol>
                <a:gridCol w="1015825">
                  <a:extLst>
                    <a:ext uri="{9D8B030D-6E8A-4147-A177-3AD203B41FA5}">
                      <a16:colId xmlns="" xmlns:a16="http://schemas.microsoft.com/office/drawing/2014/main" val="327838394"/>
                    </a:ext>
                  </a:extLst>
                </a:gridCol>
                <a:gridCol w="1483540">
                  <a:extLst>
                    <a:ext uri="{9D8B030D-6E8A-4147-A177-3AD203B41FA5}">
                      <a16:colId xmlns="" xmlns:a16="http://schemas.microsoft.com/office/drawing/2014/main" val="372321305"/>
                    </a:ext>
                  </a:extLst>
                </a:gridCol>
              </a:tblGrid>
              <a:tr h="53017">
                <a:tc gridSpan="7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Table: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Preliminary Topography of Interpersonal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Technological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Aggression and its Moderators (Spitzberg, 2016)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91902089"/>
                  </a:ext>
                </a:extLst>
              </a:tr>
              <a:tr h="3304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TECHNOLOGICAL/ MODALITY MODIFIER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</a:rPr>
                        <a:t>CODE/TARGET </a:t>
                      </a:r>
                      <a:r>
                        <a:rPr lang="en-US" sz="1000" b="1" dirty="0">
                          <a:effectLst/>
                        </a:rPr>
                        <a:t>MODIFIERS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</a:rPr>
                        <a:t>CONTEXTUAL/CRITERION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</a:rPr>
                        <a:t>QUALIFIERS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AGGRESSION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</a:rPr>
                        <a:t>TYPES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</a:rPr>
                        <a:t>COPING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</a:rPr>
                        <a:t>STRATEGIES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04165063"/>
                  </a:ext>
                </a:extLst>
              </a:tr>
              <a:tr h="3304740">
                <a:tc>
                  <a:txBody>
                    <a:bodyPr/>
                    <a:lstStyle/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effectLst/>
                        </a:rPr>
                        <a:t>Cyber(space)-</a:t>
                      </a: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dirty="0">
                        <a:effectLst/>
                      </a:endParaRP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r>
                        <a:rPr lang="en-US" sz="900" dirty="0" smtClean="0">
                          <a:effectLst/>
                        </a:rPr>
                        <a:t>Digital</a:t>
                      </a:r>
                      <a:endParaRPr lang="en-US" sz="900" dirty="0">
                        <a:effectLst/>
                      </a:endParaRP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dirty="0" smtClean="0">
                        <a:effectLst/>
                      </a:endParaRP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effectLst/>
                        </a:rPr>
                        <a:t>E-(</a:t>
                      </a:r>
                      <a:r>
                        <a:rPr lang="en-US" sz="900" dirty="0" err="1" smtClean="0">
                          <a:effectLst/>
                        </a:rPr>
                        <a:t>lectronic</a:t>
                      </a:r>
                      <a:r>
                        <a:rPr lang="en-US" sz="900" dirty="0" smtClean="0">
                          <a:effectLst/>
                        </a:rPr>
                        <a:t>)</a:t>
                      </a:r>
                      <a:endParaRPr lang="en-US" sz="900" dirty="0">
                        <a:effectLst/>
                      </a:endParaRP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effectLst/>
                        </a:rPr>
                        <a:t>Internet</a:t>
                      </a:r>
                      <a:endParaRPr lang="en-US" sz="900" dirty="0">
                        <a:effectLst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effectLst/>
                        </a:rPr>
                        <a:t>Mobile/Smartphone/ Device</a:t>
                      </a: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dirty="0" smtClean="0">
                        <a:effectLst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effectLst/>
                        </a:rPr>
                        <a:t>Online </a:t>
                      </a: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 smtClean="0">
                        <a:effectLst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effectLst/>
                        </a:rPr>
                        <a:t>Technological/Techno- </a:t>
                      </a:r>
                      <a:endParaRPr lang="en-US" sz="900" dirty="0" smtClean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Communicative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Direct/Indirect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Psychological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Relational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Verbal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vs.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Physical/</a:t>
                      </a:r>
                      <a:r>
                        <a:rPr lang="en-US" sz="9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FtF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Relationship (dating, peer, celebrity, etc.)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Demographic (child, adolescent, teen, etc.)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Fear-inducing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Functional (instrumental, expressive, impulsive, controlled, etc.)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Gender(</a:t>
                      </a:r>
                      <a:r>
                        <a:rPr lang="en-US" sz="9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)-based/Sexual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Individual</a:t>
                      </a:r>
                      <a:r>
                        <a:rPr lang="en-US" sz="9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vs. Group</a:t>
                      </a: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Power asymmetric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Repeated/Pattern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Revenge (porn)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Threatening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Unwanted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Abuse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Aggression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Bullying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Coercion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Control/Power/Dominance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Exclusion/Isolation (social)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Flaming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Grooming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Harassment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Humiliation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Intimidation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Intrusive/Invasive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Micro-aggressions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Mobbing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Ostracizing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Outing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Pestering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Pursuit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Rumors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Sexting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Solicitation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Stalking</a:t>
                      </a: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Snooping/Stealth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Surveillance/Monitoring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Terrorism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Trolling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Victimization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Violence</a:t>
                      </a: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Unmoving 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Moving Inward</a:t>
                      </a: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Moving Outward</a:t>
                      </a: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Moving Against</a:t>
                      </a: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Moving   With</a:t>
                      </a: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Moving  With</a:t>
                      </a: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Cultural/ Societal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Institutional/ Organizational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Social Network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Personal/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Relational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Individual/ </a:t>
                      </a:r>
                      <a:r>
                        <a:rPr lang="en-US" sz="9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Personalogical</a:t>
                      </a:r>
                      <a:endParaRPr lang="en-US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Disturbance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Physical Health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Affective Health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Cognitive Health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Behavioral Disturbance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Social Health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Resource Health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Spiritual Health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Ambivalence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Resilience</a:t>
                      </a:r>
                      <a:endParaRPr lang="en-US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4003830854"/>
                  </a:ext>
                </a:extLst>
              </a:tr>
            </a:tbl>
          </a:graphicData>
        </a:graphic>
      </p:graphicFrame>
      <p:cxnSp>
        <p:nvCxnSpPr>
          <p:cNvPr id="4" name="Straight Arrow Connector 3"/>
          <p:cNvCxnSpPr/>
          <p:nvPr/>
        </p:nvCxnSpPr>
        <p:spPr>
          <a:xfrm>
            <a:off x="0" y="457200"/>
            <a:ext cx="8382000" cy="1588"/>
          </a:xfrm>
          <a:prstGeom prst="straightConnector1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tailEnd type="arrow"/>
          </a:ln>
          <a:effectLst>
            <a:glow rad="228600">
              <a:srgbClr val="00B0F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0"/>
            <a:ext cx="44257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latin typeface="Calibri" pitchFamily="34" charset="0"/>
                <a:cs typeface="Arial" pitchFamily="34" charset="0"/>
              </a:rPr>
              <a:t>Questions of Topography</a:t>
            </a:r>
            <a:endParaRPr lang="en-US" sz="3200" b="1" dirty="0">
              <a:solidFill>
                <a:srgbClr val="FFFF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59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271184"/>
              </p:ext>
            </p:extLst>
          </p:nvPr>
        </p:nvGraphicFramePr>
        <p:xfrm>
          <a:off x="137162" y="1066800"/>
          <a:ext cx="8869683" cy="4384315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1371598">
                  <a:extLst>
                    <a:ext uri="{9D8B030D-6E8A-4147-A177-3AD203B41FA5}">
                      <a16:colId xmlns="" xmlns:a16="http://schemas.microsoft.com/office/drawing/2014/main" val="469209364"/>
                    </a:ext>
                  </a:extLst>
                </a:gridCol>
                <a:gridCol w="1051248">
                  <a:extLst>
                    <a:ext uri="{9D8B030D-6E8A-4147-A177-3AD203B41FA5}">
                      <a16:colId xmlns="" xmlns:a16="http://schemas.microsoft.com/office/drawing/2014/main" val="3750225414"/>
                    </a:ext>
                  </a:extLst>
                </a:gridCol>
                <a:gridCol w="1539552">
                  <a:extLst>
                    <a:ext uri="{9D8B030D-6E8A-4147-A177-3AD203B41FA5}">
                      <a16:colId xmlns="" xmlns:a16="http://schemas.microsoft.com/office/drawing/2014/main" val="3609471251"/>
                    </a:ext>
                  </a:extLst>
                </a:gridCol>
                <a:gridCol w="1569720">
                  <a:extLst>
                    <a:ext uri="{9D8B030D-6E8A-4147-A177-3AD203B41FA5}">
                      <a16:colId xmlns="" xmlns:a16="http://schemas.microsoft.com/office/drawing/2014/main" val="2293419198"/>
                    </a:ext>
                  </a:extLst>
                </a:gridCol>
                <a:gridCol w="838200">
                  <a:extLst>
                    <a:ext uri="{9D8B030D-6E8A-4147-A177-3AD203B41FA5}">
                      <a16:colId xmlns="" xmlns:a16="http://schemas.microsoft.com/office/drawing/2014/main" val="322146356"/>
                    </a:ext>
                  </a:extLst>
                </a:gridCol>
                <a:gridCol w="1015825">
                  <a:extLst>
                    <a:ext uri="{9D8B030D-6E8A-4147-A177-3AD203B41FA5}">
                      <a16:colId xmlns="" xmlns:a16="http://schemas.microsoft.com/office/drawing/2014/main" val="327838394"/>
                    </a:ext>
                  </a:extLst>
                </a:gridCol>
                <a:gridCol w="1483540">
                  <a:extLst>
                    <a:ext uri="{9D8B030D-6E8A-4147-A177-3AD203B41FA5}">
                      <a16:colId xmlns="" xmlns:a16="http://schemas.microsoft.com/office/drawing/2014/main" val="372321305"/>
                    </a:ext>
                  </a:extLst>
                </a:gridCol>
              </a:tblGrid>
              <a:tr h="53017">
                <a:tc gridSpan="7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Table: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Preliminary Topography of Interpersonal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Technological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Aggression and its Moderators (Spitzberg, 2016)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91902089"/>
                  </a:ext>
                </a:extLst>
              </a:tr>
              <a:tr h="3304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TECHNOLOGICAL/ MODALITY MODIFIER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</a:rPr>
                        <a:t>CODE/TARGET </a:t>
                      </a:r>
                      <a:r>
                        <a:rPr lang="en-US" sz="1000" b="1" dirty="0">
                          <a:effectLst/>
                        </a:rPr>
                        <a:t>MODIFIERS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</a:rPr>
                        <a:t>CONTEXTUAL/CRITERION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</a:rPr>
                        <a:t>QUALIFIERS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AGGRESSION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</a:rPr>
                        <a:t>TYPES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</a:rPr>
                        <a:t>COPING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</a:rPr>
                        <a:t>STRATEGIES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</a:rPr>
                        <a:t>LEVEL</a:t>
                      </a:r>
                      <a:r>
                        <a:rPr lang="en-US" sz="1000" b="1" baseline="0" dirty="0" smtClean="0">
                          <a:effectLst/>
                        </a:rPr>
                        <a:t>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baseline="0" dirty="0" smtClean="0">
                          <a:effectLst/>
                        </a:rPr>
                        <a:t>MODIFIER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04165063"/>
                  </a:ext>
                </a:extLst>
              </a:tr>
              <a:tr h="3304740">
                <a:tc>
                  <a:txBody>
                    <a:bodyPr/>
                    <a:lstStyle/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effectLst/>
                        </a:rPr>
                        <a:t>Cyber(space)-</a:t>
                      </a: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dirty="0">
                        <a:effectLst/>
                      </a:endParaRP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r>
                        <a:rPr lang="en-US" sz="900" dirty="0" smtClean="0">
                          <a:effectLst/>
                        </a:rPr>
                        <a:t>Digital</a:t>
                      </a:r>
                      <a:endParaRPr lang="en-US" sz="900" dirty="0">
                        <a:effectLst/>
                      </a:endParaRP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dirty="0" smtClean="0">
                        <a:effectLst/>
                      </a:endParaRP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effectLst/>
                        </a:rPr>
                        <a:t>E-(</a:t>
                      </a:r>
                      <a:r>
                        <a:rPr lang="en-US" sz="900" dirty="0" err="1" smtClean="0">
                          <a:effectLst/>
                        </a:rPr>
                        <a:t>lectronic</a:t>
                      </a:r>
                      <a:r>
                        <a:rPr lang="en-US" sz="900" dirty="0" smtClean="0">
                          <a:effectLst/>
                        </a:rPr>
                        <a:t>)</a:t>
                      </a:r>
                      <a:endParaRPr lang="en-US" sz="900" dirty="0">
                        <a:effectLst/>
                      </a:endParaRP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effectLst/>
                        </a:rPr>
                        <a:t>Internet</a:t>
                      </a:r>
                      <a:endParaRPr lang="en-US" sz="900" dirty="0">
                        <a:effectLst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effectLst/>
                        </a:rPr>
                        <a:t>Mobile/Smartphone/ Device</a:t>
                      </a: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dirty="0" smtClean="0">
                        <a:effectLst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effectLst/>
                        </a:rPr>
                        <a:t>Online </a:t>
                      </a: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 smtClean="0">
                        <a:effectLst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effectLst/>
                        </a:rPr>
                        <a:t>Technological/Techno- </a:t>
                      </a:r>
                      <a:endParaRPr lang="en-US" sz="900" dirty="0" smtClean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Communicative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Direct/Indirect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Psychological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Relational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Verbal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vs.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Physical/</a:t>
                      </a:r>
                      <a:r>
                        <a:rPr lang="en-US" sz="9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FtF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Relationship (dating, peer, celebrity, etc.)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Demographic (child, adolescent, teen, etc.)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Fear-inducing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Functional (instrumental, expressive, impulsive, controlled, etc.)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Gender(</a:t>
                      </a:r>
                      <a:r>
                        <a:rPr lang="en-US" sz="9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)-based/Sexual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Individual</a:t>
                      </a:r>
                      <a:r>
                        <a:rPr lang="en-US" sz="9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vs. Group</a:t>
                      </a: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Power asymmetric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Repeated/Pattern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Revenge (porn)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Threatening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Unwanted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Abuse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Aggression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Bullying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Coercion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Control/Power/Dominance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Exclusion/Isolation (social)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Flaming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Grooming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Harassment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Humiliation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Intimidation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Intrusive/Invasive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Micro-aggressions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Mobbing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Ostracizing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Outing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Pestering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Pursuit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Rumors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Sexting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Solicitation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Stalking</a:t>
                      </a: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Snooping/Stealth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Surveillance/Monitoring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Terrorism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Trolling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Victimization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Violence</a:t>
                      </a: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Unmoving 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Moving Inward</a:t>
                      </a: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Moving Outward</a:t>
                      </a: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Moving Against</a:t>
                      </a: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Moving   With</a:t>
                      </a: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Moving  With</a:t>
                      </a: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Cultural/ Societal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Institutional/ Organizational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Social Network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Personal/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Relational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Individual/ </a:t>
                      </a:r>
                      <a:r>
                        <a:rPr lang="en-US" sz="9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Personalogical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Disturbance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Physical Health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Affective Health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Cognitive Health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Behavioral Disturbance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Social Health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Resource Health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Spiritual Health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Ambivalence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Resilience</a:t>
                      </a:r>
                      <a:endParaRPr lang="en-US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4003830854"/>
                  </a:ext>
                </a:extLst>
              </a:tr>
            </a:tbl>
          </a:graphicData>
        </a:graphic>
      </p:graphicFrame>
      <p:cxnSp>
        <p:nvCxnSpPr>
          <p:cNvPr id="4" name="Straight Arrow Connector 3"/>
          <p:cNvCxnSpPr/>
          <p:nvPr/>
        </p:nvCxnSpPr>
        <p:spPr>
          <a:xfrm>
            <a:off x="0" y="457200"/>
            <a:ext cx="8382000" cy="1588"/>
          </a:xfrm>
          <a:prstGeom prst="straightConnector1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tailEnd type="arrow"/>
          </a:ln>
          <a:effectLst>
            <a:glow rad="228600">
              <a:srgbClr val="00B0F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0"/>
            <a:ext cx="44257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latin typeface="Calibri" pitchFamily="34" charset="0"/>
                <a:cs typeface="Arial" pitchFamily="34" charset="0"/>
              </a:rPr>
              <a:t>Questions of Topography</a:t>
            </a:r>
            <a:endParaRPr lang="en-US" sz="3200" b="1" dirty="0">
              <a:solidFill>
                <a:srgbClr val="FFFF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89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864411"/>
              </p:ext>
            </p:extLst>
          </p:nvPr>
        </p:nvGraphicFramePr>
        <p:xfrm>
          <a:off x="137162" y="1066800"/>
          <a:ext cx="8869683" cy="4384315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1371598">
                  <a:extLst>
                    <a:ext uri="{9D8B030D-6E8A-4147-A177-3AD203B41FA5}">
                      <a16:colId xmlns="" xmlns:a16="http://schemas.microsoft.com/office/drawing/2014/main" val="469209364"/>
                    </a:ext>
                  </a:extLst>
                </a:gridCol>
                <a:gridCol w="1051248">
                  <a:extLst>
                    <a:ext uri="{9D8B030D-6E8A-4147-A177-3AD203B41FA5}">
                      <a16:colId xmlns="" xmlns:a16="http://schemas.microsoft.com/office/drawing/2014/main" val="3750225414"/>
                    </a:ext>
                  </a:extLst>
                </a:gridCol>
                <a:gridCol w="1539552">
                  <a:extLst>
                    <a:ext uri="{9D8B030D-6E8A-4147-A177-3AD203B41FA5}">
                      <a16:colId xmlns="" xmlns:a16="http://schemas.microsoft.com/office/drawing/2014/main" val="3609471251"/>
                    </a:ext>
                  </a:extLst>
                </a:gridCol>
                <a:gridCol w="1569720">
                  <a:extLst>
                    <a:ext uri="{9D8B030D-6E8A-4147-A177-3AD203B41FA5}">
                      <a16:colId xmlns="" xmlns:a16="http://schemas.microsoft.com/office/drawing/2014/main" val="2293419198"/>
                    </a:ext>
                  </a:extLst>
                </a:gridCol>
                <a:gridCol w="838200">
                  <a:extLst>
                    <a:ext uri="{9D8B030D-6E8A-4147-A177-3AD203B41FA5}">
                      <a16:colId xmlns="" xmlns:a16="http://schemas.microsoft.com/office/drawing/2014/main" val="322146356"/>
                    </a:ext>
                  </a:extLst>
                </a:gridCol>
                <a:gridCol w="1015825">
                  <a:extLst>
                    <a:ext uri="{9D8B030D-6E8A-4147-A177-3AD203B41FA5}">
                      <a16:colId xmlns="" xmlns:a16="http://schemas.microsoft.com/office/drawing/2014/main" val="327838394"/>
                    </a:ext>
                  </a:extLst>
                </a:gridCol>
                <a:gridCol w="1483540">
                  <a:extLst>
                    <a:ext uri="{9D8B030D-6E8A-4147-A177-3AD203B41FA5}">
                      <a16:colId xmlns="" xmlns:a16="http://schemas.microsoft.com/office/drawing/2014/main" val="372321305"/>
                    </a:ext>
                  </a:extLst>
                </a:gridCol>
              </a:tblGrid>
              <a:tr h="53017">
                <a:tc gridSpan="7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Table: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Preliminary Topography of Interpersonal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Technological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Aggression and its Moderators (Spitzberg, 2016)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91902089"/>
                  </a:ext>
                </a:extLst>
              </a:tr>
              <a:tr h="3304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TECHNOLOGICAL/ MODALITY MODIFIER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</a:rPr>
                        <a:t>CODE/TARGET </a:t>
                      </a:r>
                      <a:r>
                        <a:rPr lang="en-US" sz="1000" b="1" dirty="0">
                          <a:effectLst/>
                        </a:rPr>
                        <a:t>MODIFIERS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</a:rPr>
                        <a:t>CONTEXTUAL/CRITERION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</a:rPr>
                        <a:t>QUALIFIERS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AGGRESSION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</a:rPr>
                        <a:t>TYPES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</a:rPr>
                        <a:t>COPING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</a:rPr>
                        <a:t>STRATEGIES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</a:rPr>
                        <a:t>LEVEL</a:t>
                      </a:r>
                      <a:r>
                        <a:rPr lang="en-US" sz="1000" b="1" baseline="0" dirty="0" smtClean="0">
                          <a:effectLst/>
                        </a:rPr>
                        <a:t>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baseline="0" dirty="0" smtClean="0">
                          <a:effectLst/>
                        </a:rPr>
                        <a:t>MODIFIER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 smtClean="0">
                          <a:effectLst/>
                        </a:rPr>
                        <a:t>OUTCOMES</a:t>
                      </a:r>
                      <a:endParaRPr lang="en-US" sz="1000" b="1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04165063"/>
                  </a:ext>
                </a:extLst>
              </a:tr>
              <a:tr h="3304740">
                <a:tc>
                  <a:txBody>
                    <a:bodyPr/>
                    <a:lstStyle/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effectLst/>
                        </a:rPr>
                        <a:t>Cyber(space)-</a:t>
                      </a: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dirty="0">
                        <a:effectLst/>
                      </a:endParaRP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r>
                        <a:rPr lang="en-US" sz="900" dirty="0" smtClean="0">
                          <a:effectLst/>
                        </a:rPr>
                        <a:t>Digital</a:t>
                      </a:r>
                      <a:endParaRPr lang="en-US" sz="900" dirty="0">
                        <a:effectLst/>
                      </a:endParaRP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dirty="0" smtClean="0">
                        <a:effectLst/>
                      </a:endParaRP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effectLst/>
                        </a:rPr>
                        <a:t>E-(</a:t>
                      </a:r>
                      <a:r>
                        <a:rPr lang="en-US" sz="900" dirty="0" err="1" smtClean="0">
                          <a:effectLst/>
                        </a:rPr>
                        <a:t>lectronic</a:t>
                      </a:r>
                      <a:r>
                        <a:rPr lang="en-US" sz="900" dirty="0" smtClean="0">
                          <a:effectLst/>
                        </a:rPr>
                        <a:t>)</a:t>
                      </a:r>
                      <a:endParaRPr lang="en-US" sz="900" dirty="0">
                        <a:effectLst/>
                      </a:endParaRP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effectLst/>
                        </a:rPr>
                        <a:t>Internet</a:t>
                      </a:r>
                      <a:endParaRPr lang="en-US" sz="900" dirty="0">
                        <a:effectLst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>
                          <a:effectLst/>
                        </a:rPr>
                        <a:t>Mobile/Smartphone/ Device</a:t>
                      </a: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dirty="0" smtClean="0">
                        <a:effectLst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effectLst/>
                        </a:rPr>
                        <a:t>Online </a:t>
                      </a: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 marL="60325" marR="0" indent="-6032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 smtClean="0">
                        <a:effectLst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effectLst/>
                        </a:rPr>
                        <a:t>Technological/Techno- </a:t>
                      </a:r>
                      <a:endParaRPr lang="en-US" sz="900" dirty="0" smtClean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Communicative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Direct/Indirect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Psychological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Relational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Verbal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vs.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Physical/</a:t>
                      </a:r>
                      <a:r>
                        <a:rPr lang="en-US" sz="9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FtF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Relationship (dating, peer, celebrity, etc.)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Demographic (child, adolescent, teen, etc.)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Fear-inducing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Functional (instrumental, expressive, impulsive, controlled, etc.)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Gender(</a:t>
                      </a:r>
                      <a:r>
                        <a:rPr lang="en-US" sz="9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)-based/Sexual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Individual</a:t>
                      </a:r>
                      <a:r>
                        <a:rPr lang="en-US" sz="9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vs. Group</a:t>
                      </a: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Power asymmetric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Repeated/Pattern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Revenge (porn)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Threatening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Unwanted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Abuse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Aggression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Bullying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Coercion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Control/Power/Dominance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Exclusion/Isolation (social)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Flaming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Grooming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Harassment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Humiliation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Intimidation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Intrusive/Invasive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Micro-aggressions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Mobbing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Ostracizing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Outing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Pestering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Pursuit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Rumors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Sexting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Solicitation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Stalking</a:t>
                      </a: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Snooping/Stealth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Surveillance/Monitoring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Trolling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Terrorism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Victimization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Violence</a:t>
                      </a: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Unmoving 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Moving Inward</a:t>
                      </a: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Moving Outward</a:t>
                      </a: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Moving Against</a:t>
                      </a: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Moving</a:t>
                      </a:r>
                      <a:r>
                        <a:rPr lang="en-US" sz="9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Away</a:t>
                      </a: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lvl="0" indent="-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Moving  With</a:t>
                      </a: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Cultural/ Societal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Institutional/ Organizational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Social Network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Personal/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Relational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Individual/ </a:t>
                      </a:r>
                      <a:r>
                        <a:rPr lang="en-US" sz="9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Personalogical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Disturbance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Physical Health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Affective Health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Cognitive Health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Behavioral Disturbance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Social Health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Resource Health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Spiritual Health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Ambivalence</a:t>
                      </a: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0325" marR="0" indent="-6032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Resilience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4003830854"/>
                  </a:ext>
                </a:extLst>
              </a:tr>
            </a:tbl>
          </a:graphicData>
        </a:graphic>
      </p:graphicFrame>
      <p:sp>
        <p:nvSpPr>
          <p:cNvPr id="3" name="Right Arrow 2"/>
          <p:cNvSpPr/>
          <p:nvPr/>
        </p:nvSpPr>
        <p:spPr>
          <a:xfrm rot="16200000">
            <a:off x="7128464" y="3219498"/>
            <a:ext cx="3546115" cy="368478"/>
          </a:xfrm>
          <a:prstGeom prst="rightArrow">
            <a:avLst/>
          </a:prstGeom>
          <a:solidFill>
            <a:srgbClr val="C000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SEVERITY/INTENSITY/SERIOUSNESS/DURABILITY/IMMINENCE, ETC.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0" y="457200"/>
            <a:ext cx="8382000" cy="1588"/>
          </a:xfrm>
          <a:prstGeom prst="straightConnector1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tailEnd type="arrow"/>
          </a:ln>
          <a:effectLst>
            <a:glow rad="228600">
              <a:srgbClr val="00B0F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0"/>
            <a:ext cx="44257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latin typeface="Calibri" pitchFamily="34" charset="0"/>
                <a:cs typeface="Arial" pitchFamily="34" charset="0"/>
              </a:rPr>
              <a:t>Questions of Topography</a:t>
            </a:r>
            <a:endParaRPr lang="en-US" sz="3200" b="1" dirty="0">
              <a:solidFill>
                <a:srgbClr val="FFFF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411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586561"/>
            <a:ext cx="81534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sz="24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LESSONS OF THE DARK SIDE:</a:t>
            </a:r>
          </a:p>
          <a:p>
            <a:endParaRPr lang="en-US" sz="2400" dirty="0">
              <a:latin typeface="Calibri" panose="020F0502020204030204" pitchFamily="34" charset="0"/>
            </a:endParaRPr>
          </a:p>
          <a:p>
            <a:r>
              <a:rPr lang="en-US" dirty="0" smtClean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</a:rPr>
              <a:t>The ‘dark side’ is not exclusively about evil or dysfunction, but instead represents a paradigm for asking questions, such as:</a:t>
            </a:r>
            <a:endParaRPr lang="en-US" dirty="0">
              <a:solidFill>
                <a:schemeClr val="tx1">
                  <a:lumMod val="95000"/>
                </a:schemeClr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Calibri" panose="020F0502020204030204" pitchFamily="34" charset="0"/>
              </a:rPr>
              <a:t>Ambivalence</a:t>
            </a:r>
            <a:r>
              <a:rPr lang="en-US" dirty="0" smtClean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</a:rPr>
              <a:t>: What functional ambivalence characterizes a phenomenon or process under examination?</a:t>
            </a:r>
            <a:endParaRPr lang="en-US" dirty="0">
              <a:solidFill>
                <a:schemeClr val="tx1">
                  <a:lumMod val="95000"/>
                </a:schemeClr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Calibri" panose="020F0502020204030204" pitchFamily="34" charset="0"/>
              </a:rPr>
              <a:t>Distribution</a:t>
            </a:r>
            <a:r>
              <a:rPr lang="en-US" dirty="0" smtClean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</a:rPr>
              <a:t>: What (mal)distributions characterize the phenomenon or process under examination?</a:t>
            </a:r>
            <a:endParaRPr lang="en-US" dirty="0">
              <a:solidFill>
                <a:schemeClr val="tx1">
                  <a:lumMod val="95000"/>
                </a:schemeClr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Calibri" panose="020F0502020204030204" pitchFamily="34" charset="0"/>
              </a:rPr>
              <a:t>Curvilinearity</a:t>
            </a:r>
            <a:r>
              <a:rPr lang="en-US" dirty="0" smtClean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</a:rPr>
              <a:t>: What are the effects of extreme (low and high) levels of the phenomenon or process under examination?</a:t>
            </a:r>
            <a:endParaRPr lang="en-US" dirty="0">
              <a:solidFill>
                <a:schemeClr val="tx1">
                  <a:lumMod val="95000"/>
                </a:schemeClr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Calibri" panose="020F0502020204030204" pitchFamily="34" charset="0"/>
              </a:rPr>
              <a:t>Moderation</a:t>
            </a:r>
            <a:r>
              <a:rPr lang="en-US" dirty="0" smtClean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</a:rPr>
              <a:t>: What mediating or moderating factors influence the phenomenon or process under examination?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Calibri" panose="020F0502020204030204" pitchFamily="34" charset="0"/>
              </a:rPr>
              <a:t>Judgment</a:t>
            </a:r>
            <a:r>
              <a:rPr lang="en-US" dirty="0" smtClean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</a:rPr>
              <a:t>: What biases influence the ways in which the phenomenon or process under investigation is evaluated or judged?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rgbClr val="FFFF00"/>
                </a:solidFill>
                <a:latin typeface="Calibri" panose="020F0502020204030204" pitchFamily="34" charset="0"/>
              </a:rPr>
              <a:t>Multifinality</a:t>
            </a:r>
            <a:r>
              <a:rPr lang="en-US" dirty="0" smtClean="0">
                <a:solidFill>
                  <a:srgbClr val="FFFF00"/>
                </a:solidFill>
                <a:latin typeface="Calibri" panose="020F0502020204030204" pitchFamily="34" charset="0"/>
              </a:rPr>
              <a:t>/</a:t>
            </a:r>
            <a:r>
              <a:rPr lang="en-US" dirty="0" err="1" smtClean="0">
                <a:solidFill>
                  <a:srgbClr val="FFFF00"/>
                </a:solidFill>
                <a:latin typeface="Calibri" panose="020F0502020204030204" pitchFamily="34" charset="0"/>
              </a:rPr>
              <a:t>Equifinality</a:t>
            </a:r>
            <a:r>
              <a:rPr lang="en-US" dirty="0" smtClean="0">
                <a:solidFill>
                  <a:srgbClr val="FFFF00"/>
                </a:solidFill>
                <a:latin typeface="Calibri" panose="020F0502020204030204" pitchFamily="34" charset="0"/>
              </a:rPr>
              <a:t>:</a:t>
            </a:r>
            <a:r>
              <a:rPr lang="en-US" dirty="0" smtClean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</a:rPr>
              <a:t> Under what conditions do normative paths and outcomes occur contrary to norms, and what functions &amp; outcomes are being excluded from consideration?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That is, there is a dark side to everything—the question is whether or not you look for it, and appreciate it.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0" y="457200"/>
            <a:ext cx="8382000" cy="1588"/>
          </a:xfrm>
          <a:prstGeom prst="straightConnector1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tailEnd type="arrow"/>
          </a:ln>
          <a:effectLst>
            <a:glow rad="228600">
              <a:srgbClr val="00B0F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0"/>
            <a:ext cx="433400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latin typeface="Calibri" pitchFamily="34" charset="0"/>
                <a:cs typeface="Arial" pitchFamily="34" charset="0"/>
              </a:rPr>
              <a:t>The Dark Side Thus Far…</a:t>
            </a:r>
            <a:endParaRPr lang="en-US" sz="3200" b="1" dirty="0">
              <a:solidFill>
                <a:srgbClr val="FFFF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0678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914400"/>
            <a:ext cx="838200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indent="-463550"/>
            <a:r>
              <a:rPr lang="en-US" sz="1100" dirty="0" smtClean="0">
                <a:latin typeface="Arial" pitchFamily="34" charset="0"/>
                <a:cs typeface="Arial" pitchFamily="34" charset="0"/>
              </a:rPr>
              <a:t>Selected Referenced Sources:</a:t>
            </a:r>
          </a:p>
          <a:p>
            <a:pPr marL="463550" indent="-463550"/>
            <a:endParaRPr lang="en-US" sz="1100" dirty="0" smtClean="0">
              <a:latin typeface="Arial" pitchFamily="34" charset="0"/>
              <a:cs typeface="Arial" pitchFamily="34" charset="0"/>
            </a:endParaRPr>
          </a:p>
          <a:p>
            <a:pPr marL="465138" indent="-465138"/>
            <a:r>
              <a:rPr lang="en-US" sz="1100" dirty="0" err="1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Baumeister</a:t>
            </a:r>
            <a:r>
              <a:rPr lang="en-US" sz="1100" dirty="0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, R. F. &amp; Campbell, W. K. (1999). The intrinsic appeal of evil: Sadism, sensational thrills, and threatened egotism. </a:t>
            </a:r>
            <a:r>
              <a:rPr lang="en-US" sz="1100" i="1" dirty="0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Personality &amp; Social Psych Rev, 3</a:t>
            </a:r>
            <a:r>
              <a:rPr lang="en-US" sz="1100" dirty="0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, 210-221.</a:t>
            </a:r>
          </a:p>
          <a:p>
            <a:pPr marL="463550" indent="-463550"/>
            <a:r>
              <a:rPr lang="en-US" sz="1100" dirty="0">
                <a:latin typeface="Arial" pitchFamily="34" charset="0"/>
                <a:cs typeface="Arial" pitchFamily="34" charset="0"/>
              </a:rPr>
              <a:t>Brock, R. L., &amp; Lawrence, E. (2009). Too much of a good thing: </a:t>
            </a:r>
            <a:r>
              <a:rPr lang="en-US" sz="1100" dirty="0" err="1">
                <a:latin typeface="Arial" pitchFamily="34" charset="0"/>
                <a:cs typeface="Arial" pitchFamily="34" charset="0"/>
              </a:rPr>
              <a:t>Underprovision</a:t>
            </a:r>
            <a:r>
              <a:rPr lang="en-US" sz="1100" dirty="0">
                <a:latin typeface="Arial" pitchFamily="34" charset="0"/>
                <a:cs typeface="Arial" pitchFamily="34" charset="0"/>
              </a:rPr>
              <a:t> versus overprovision of partner support. </a:t>
            </a:r>
            <a:r>
              <a:rPr lang="en-US" sz="1100" i="1" dirty="0">
                <a:latin typeface="Arial" pitchFamily="34" charset="0"/>
                <a:cs typeface="Arial" pitchFamily="34" charset="0"/>
              </a:rPr>
              <a:t>Journal of Family Psychology, 23</a:t>
            </a:r>
            <a:r>
              <a:rPr lang="en-US" sz="1100" dirty="0">
                <a:latin typeface="Arial" pitchFamily="34" charset="0"/>
                <a:cs typeface="Arial" pitchFamily="34" charset="0"/>
              </a:rPr>
              <a:t>, 181-192.</a:t>
            </a:r>
          </a:p>
          <a:p>
            <a:pPr marL="463550" indent="-463550"/>
            <a:r>
              <a:rPr lang="en-US" sz="1100" dirty="0" smtClean="0">
                <a:latin typeface="Arial" pitchFamily="34" charset="0"/>
                <a:cs typeface="Arial" pitchFamily="34" charset="0"/>
              </a:rPr>
              <a:t>Burke</a:t>
            </a:r>
            <a:r>
              <a:rPr lang="en-US" sz="1100" dirty="0">
                <a:latin typeface="Arial" pitchFamily="34" charset="0"/>
                <a:cs typeface="Arial" pitchFamily="34" charset="0"/>
              </a:rPr>
              <a:t>, P. J., &amp; </a:t>
            </a:r>
            <a:r>
              <a:rPr lang="en-US" sz="1100" dirty="0" err="1">
                <a:latin typeface="Arial" pitchFamily="34" charset="0"/>
                <a:cs typeface="Arial" pitchFamily="34" charset="0"/>
              </a:rPr>
              <a:t>Harrod</a:t>
            </a:r>
            <a:r>
              <a:rPr lang="en-US" sz="1100" dirty="0">
                <a:latin typeface="Arial" pitchFamily="34" charset="0"/>
                <a:cs typeface="Arial" pitchFamily="34" charset="0"/>
              </a:rPr>
              <a:t>, M. M. (2005). Too much of a good thing. </a:t>
            </a:r>
            <a:r>
              <a:rPr lang="en-US" sz="1100" i="1" dirty="0">
                <a:latin typeface="Arial" pitchFamily="34" charset="0"/>
                <a:cs typeface="Arial" pitchFamily="34" charset="0"/>
              </a:rPr>
              <a:t>Social Psychology Quarterly, 68</a:t>
            </a:r>
            <a:r>
              <a:rPr lang="en-US" sz="1100" dirty="0">
                <a:latin typeface="Arial" pitchFamily="34" charset="0"/>
                <a:cs typeface="Arial" pitchFamily="34" charset="0"/>
              </a:rPr>
              <a:t>, 359-374.</a:t>
            </a:r>
          </a:p>
          <a:p>
            <a:pPr marL="465138" indent="-465138"/>
            <a:r>
              <a:rPr lang="en-US" sz="1100" dirty="0" smtClean="0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Cohen</a:t>
            </a:r>
            <a:r>
              <a:rPr lang="en-US" sz="1100" dirty="0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, D., et al. (1999). “When you call me that, smile!”: How norms for politeness, interaction styles, and aggression work together in Southern culture. </a:t>
            </a:r>
            <a:r>
              <a:rPr lang="en-US" sz="1100" i="1" dirty="0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Social Psych </a:t>
            </a:r>
            <a:r>
              <a:rPr lang="en-US" sz="1100" i="1" dirty="0" err="1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Qu</a:t>
            </a:r>
            <a:r>
              <a:rPr lang="en-US" sz="1100" i="1" dirty="0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, 62, </a:t>
            </a:r>
            <a:r>
              <a:rPr lang="en-US" sz="1100" dirty="0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257-275.</a:t>
            </a:r>
          </a:p>
          <a:p>
            <a:pPr marL="465138" indent="-465138"/>
            <a:r>
              <a:rPr lang="en-US" sz="1100" dirty="0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David, C. F. &amp; </a:t>
            </a:r>
            <a:r>
              <a:rPr lang="en-US" sz="1100" dirty="0" err="1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Kistner</a:t>
            </a:r>
            <a:r>
              <a:rPr lang="en-US" sz="1100" dirty="0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, J. A. (2000). Do positive self-perceptions have a ‘dark side’? Examination of the link between perceptual bias and aggression. </a:t>
            </a:r>
            <a:r>
              <a:rPr lang="en-US" sz="1100" i="1" dirty="0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J Abnormal Child </a:t>
            </a:r>
            <a:r>
              <a:rPr lang="en-US" sz="1100" i="1" dirty="0" err="1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Psychol</a:t>
            </a:r>
            <a:r>
              <a:rPr lang="en-US" sz="1100" i="1" dirty="0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, 28</a:t>
            </a:r>
            <a:r>
              <a:rPr lang="en-US" sz="1100" dirty="0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, 327-337.</a:t>
            </a:r>
          </a:p>
          <a:p>
            <a:pPr marL="465138" indent="-465138"/>
            <a:r>
              <a:rPr lang="en-US" sz="1100" dirty="0" err="1" smtClean="0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Felmlee</a:t>
            </a:r>
            <a:r>
              <a:rPr lang="en-US" sz="1100" dirty="0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, D. H. (1995). Fatal attractions: Affection and disaffection in intimate relationships. </a:t>
            </a:r>
            <a:r>
              <a:rPr lang="en-US" sz="1100" i="1" dirty="0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Journal of Social and Personal Relationships, 12</a:t>
            </a:r>
            <a:r>
              <a:rPr lang="en-US" sz="1100" dirty="0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, 295-311.</a:t>
            </a:r>
          </a:p>
          <a:p>
            <a:pPr marL="465138" indent="-465138"/>
            <a:r>
              <a:rPr lang="en-US" sz="1100" dirty="0">
                <a:latin typeface="Arial" pitchFamily="34" charset="0"/>
                <a:cs typeface="Arial" pitchFamily="34" charset="0"/>
              </a:rPr>
              <a:t>Grant, A. M., &amp; Schwartz, B. (2011). Too much of a good thing: The challenge and opportunity of the inverted U. </a:t>
            </a:r>
            <a:r>
              <a:rPr lang="en-US" sz="1100" i="1" dirty="0">
                <a:latin typeface="Arial" pitchFamily="34" charset="0"/>
                <a:cs typeface="Arial" pitchFamily="34" charset="0"/>
              </a:rPr>
              <a:t>Perspectives on Psychological Science, 6</a:t>
            </a:r>
            <a:r>
              <a:rPr lang="en-US" sz="1100" dirty="0">
                <a:latin typeface="Arial" pitchFamily="34" charset="0"/>
                <a:cs typeface="Arial" pitchFamily="34" charset="0"/>
              </a:rPr>
              <a:t>, 61-76. </a:t>
            </a:r>
          </a:p>
          <a:p>
            <a:pPr marL="465138" indent="-465138"/>
            <a:r>
              <a:rPr lang="en-US" sz="1100" dirty="0" err="1" smtClean="0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Gryl</a:t>
            </a:r>
            <a:r>
              <a:rPr lang="en-US" sz="1100" dirty="0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, F. E., </a:t>
            </a:r>
            <a:r>
              <a:rPr lang="en-US" sz="1100" dirty="0" err="1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Stith</a:t>
            </a:r>
            <a:r>
              <a:rPr lang="en-US" sz="1100" dirty="0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, S. M., &amp; Bird, G. W. (1991). Close dating relationships among college students: Differences by use of violence and by gender. </a:t>
            </a:r>
            <a:r>
              <a:rPr lang="en-US" sz="1100" i="1" dirty="0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Journal of Social and Personal Relationships, 8</a:t>
            </a:r>
            <a:r>
              <a:rPr lang="en-US" sz="1100" dirty="0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, 243-264.</a:t>
            </a:r>
          </a:p>
          <a:p>
            <a:pPr marL="465138" indent="-465138"/>
            <a:r>
              <a:rPr lang="en-US" sz="1100" dirty="0" err="1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Haugaard</a:t>
            </a:r>
            <a:r>
              <a:rPr lang="en-US" sz="1100" dirty="0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, J. J., &amp; Seri, L. G. (2003). Stalking and other forms of intrusive contact after the dissolution of adolescent dating or romantic relationships. </a:t>
            </a:r>
            <a:r>
              <a:rPr lang="en-US" sz="1100" i="1" dirty="0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Violence &amp; Victims, 18</a:t>
            </a:r>
            <a:r>
              <a:rPr lang="en-US" sz="1100" dirty="0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, 279-297.</a:t>
            </a:r>
          </a:p>
          <a:p>
            <a:pPr marL="463550" indent="-463550"/>
            <a:r>
              <a:rPr lang="en-US" sz="1100" dirty="0" smtClean="0">
                <a:latin typeface="Arial" pitchFamily="34" charset="0"/>
                <a:cs typeface="Arial" pitchFamily="34" charset="0"/>
              </a:rPr>
              <a:t>Le, H., Oh, I-S., Robbins, S. B., </a:t>
            </a:r>
            <a:r>
              <a:rPr lang="en-US" sz="1100" dirty="0" err="1" smtClean="0">
                <a:latin typeface="Arial" pitchFamily="34" charset="0"/>
                <a:cs typeface="Arial" pitchFamily="34" charset="0"/>
              </a:rPr>
              <a:t>Ilies</a:t>
            </a:r>
            <a:r>
              <a:rPr lang="en-US" sz="1100" dirty="0" smtClean="0">
                <a:latin typeface="Arial" pitchFamily="34" charset="0"/>
                <a:cs typeface="Arial" pitchFamily="34" charset="0"/>
              </a:rPr>
              <a:t>, R., Holland, E., &amp; </a:t>
            </a:r>
            <a:r>
              <a:rPr lang="en-US" sz="1100" dirty="0" err="1" smtClean="0">
                <a:latin typeface="Arial" pitchFamily="34" charset="0"/>
                <a:cs typeface="Arial" pitchFamily="34" charset="0"/>
              </a:rPr>
              <a:t>Westrick</a:t>
            </a:r>
            <a:r>
              <a:rPr lang="en-US" sz="1100" dirty="0" smtClean="0">
                <a:latin typeface="Arial" pitchFamily="34" charset="0"/>
                <a:cs typeface="Arial" pitchFamily="34" charset="0"/>
              </a:rPr>
              <a:t>, P. (2011). Too much of a good thing: Curvilinear relationships between personality traits and job performance. </a:t>
            </a:r>
            <a:r>
              <a:rPr lang="en-US" sz="1100" i="1" dirty="0" smtClean="0">
                <a:latin typeface="Arial" pitchFamily="34" charset="0"/>
                <a:cs typeface="Arial" pitchFamily="34" charset="0"/>
              </a:rPr>
              <a:t>Journal of Applied Psychology, 96</a:t>
            </a:r>
            <a:r>
              <a:rPr lang="en-US" sz="1100" dirty="0" smtClean="0">
                <a:latin typeface="Arial" pitchFamily="34" charset="0"/>
                <a:cs typeface="Arial" pitchFamily="34" charset="0"/>
              </a:rPr>
              <a:t>, 113-133. </a:t>
            </a:r>
          </a:p>
          <a:p>
            <a:pPr marL="465138" indent="-465138"/>
            <a:r>
              <a:rPr lang="en-US" sz="1100" dirty="0" err="1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Mashek</a:t>
            </a:r>
            <a:r>
              <a:rPr lang="en-US" sz="1100" dirty="0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, D. J. &amp; Sherman, M. D. (2004). Desiring less closeness with intimate others. In </a:t>
            </a:r>
            <a:r>
              <a:rPr lang="en-US" sz="1100" dirty="0" err="1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Mashek</a:t>
            </a:r>
            <a:r>
              <a:rPr lang="en-US" sz="1100" dirty="0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 &amp; </a:t>
            </a:r>
            <a:r>
              <a:rPr lang="en-US" sz="1100" dirty="0" err="1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Aron</a:t>
            </a:r>
            <a:r>
              <a:rPr lang="en-US" sz="1100" dirty="0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 (Eds.), </a:t>
            </a:r>
            <a:r>
              <a:rPr lang="en-US" sz="1100" i="1" dirty="0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Handbook of closeness &amp; intimacy</a:t>
            </a:r>
            <a:r>
              <a:rPr lang="en-US" sz="1100" dirty="0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 (pp. 343-356). LEA.</a:t>
            </a:r>
          </a:p>
          <a:p>
            <a:pPr marL="465138" indent="-465138"/>
            <a:r>
              <a:rPr lang="en-US" sz="1100" dirty="0" err="1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McMillen</a:t>
            </a:r>
            <a:r>
              <a:rPr lang="en-US" sz="1100" dirty="0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, C., et al. (1995). Perceived benefit from child sexual abuse. </a:t>
            </a:r>
            <a:r>
              <a:rPr lang="en-US" sz="1100" i="1" dirty="0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J Consulting &amp; Clinical Psychology, 63</a:t>
            </a:r>
            <a:r>
              <a:rPr lang="en-US" sz="1100" dirty="0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, 1037-1043.</a:t>
            </a:r>
          </a:p>
          <a:p>
            <a:pPr marL="463550" indent="-463550"/>
            <a:r>
              <a:rPr lang="en-US" sz="1100" dirty="0" err="1" smtClean="0">
                <a:latin typeface="Arial" pitchFamily="34" charset="0"/>
                <a:cs typeface="Arial" pitchFamily="34" charset="0"/>
              </a:rPr>
              <a:t>Miron</a:t>
            </a:r>
            <a:r>
              <a:rPr lang="en-US" sz="1100" dirty="0" smtClean="0">
                <a:latin typeface="Arial" pitchFamily="34" charset="0"/>
                <a:cs typeface="Arial" pitchFamily="34" charset="0"/>
              </a:rPr>
              <a:t>, A. M., </a:t>
            </a:r>
            <a:r>
              <a:rPr lang="en-US" sz="1100" dirty="0" err="1" smtClean="0">
                <a:latin typeface="Arial" pitchFamily="34" charset="0"/>
                <a:cs typeface="Arial" pitchFamily="34" charset="0"/>
              </a:rPr>
              <a:t>Knepfel</a:t>
            </a:r>
            <a:r>
              <a:rPr lang="en-US" sz="1100" dirty="0" smtClean="0">
                <a:latin typeface="Arial" pitchFamily="34" charset="0"/>
                <a:cs typeface="Arial" pitchFamily="34" charset="0"/>
              </a:rPr>
              <a:t>, D., &amp; Parkinson, S. K. The surprising effect of partner flaws and qualities on romantic affect. </a:t>
            </a:r>
            <a:r>
              <a:rPr lang="en-US" sz="1100" i="1" dirty="0" smtClean="0">
                <a:latin typeface="Arial" pitchFamily="34" charset="0"/>
                <a:cs typeface="Arial" pitchFamily="34" charset="0"/>
              </a:rPr>
              <a:t>Motivation and Emotion, 33, </a:t>
            </a:r>
            <a:r>
              <a:rPr lang="en-US" sz="1100" dirty="0" smtClean="0">
                <a:latin typeface="Arial" pitchFamily="34" charset="0"/>
                <a:cs typeface="Arial" pitchFamily="34" charset="0"/>
              </a:rPr>
              <a:t>261-276.</a:t>
            </a:r>
          </a:p>
          <a:p>
            <a:pPr marL="463550" indent="-463550"/>
            <a:r>
              <a:rPr lang="en-US" sz="1100" dirty="0" err="1" smtClean="0">
                <a:latin typeface="Arial" pitchFamily="34" charset="0"/>
                <a:cs typeface="Arial" pitchFamily="34" charset="0"/>
              </a:rPr>
              <a:t>Prinstein</a:t>
            </a:r>
            <a:r>
              <a:rPr lang="en-US" sz="1100" dirty="0" smtClean="0">
                <a:latin typeface="Arial" pitchFamily="34" charset="0"/>
                <a:cs typeface="Arial" pitchFamily="34" charset="0"/>
              </a:rPr>
              <a:t>, M. J. &amp; </a:t>
            </a:r>
            <a:r>
              <a:rPr lang="en-US" sz="1100" dirty="0" err="1" smtClean="0">
                <a:latin typeface="Arial" pitchFamily="34" charset="0"/>
                <a:cs typeface="Arial" pitchFamily="34" charset="0"/>
              </a:rPr>
              <a:t>Cillessen</a:t>
            </a:r>
            <a:r>
              <a:rPr lang="en-US" sz="1100" dirty="0" smtClean="0">
                <a:latin typeface="Arial" pitchFamily="34" charset="0"/>
                <a:cs typeface="Arial" pitchFamily="34" charset="0"/>
              </a:rPr>
              <a:t>, A. H. N. (2003). Forms and functions of adolescent peer aggression associated with high levels of peer status</a:t>
            </a:r>
            <a:r>
              <a:rPr lang="en-US" sz="1100" i="1" dirty="0" smtClean="0">
                <a:latin typeface="Arial" pitchFamily="34" charset="0"/>
                <a:cs typeface="Arial" pitchFamily="34" charset="0"/>
              </a:rPr>
              <a:t>. Merrill-Palmer Quarterly: Journal of Developmental Psychology, 49</a:t>
            </a:r>
            <a:r>
              <a:rPr lang="en-US" sz="1100" dirty="0" smtClean="0">
                <a:latin typeface="Arial" pitchFamily="34" charset="0"/>
                <a:cs typeface="Arial" pitchFamily="34" charset="0"/>
              </a:rPr>
              <a:t>, 310-342.</a:t>
            </a:r>
          </a:p>
          <a:p>
            <a:pPr marL="463550" indent="-463550"/>
            <a:r>
              <a:rPr lang="en-US" sz="1100" dirty="0" smtClean="0">
                <a:latin typeface="Arial" pitchFamily="34" charset="0"/>
                <a:cs typeface="Arial" pitchFamily="34" charset="0"/>
              </a:rPr>
              <a:t>Tong, S. T., Van </a:t>
            </a:r>
            <a:r>
              <a:rPr lang="en-US" sz="1100" dirty="0" err="1" smtClean="0">
                <a:latin typeface="Arial" pitchFamily="34" charset="0"/>
                <a:cs typeface="Arial" pitchFamily="34" charset="0"/>
              </a:rPr>
              <a:t>Der</a:t>
            </a:r>
            <a:r>
              <a:rPr lang="en-US" sz="1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100" dirty="0" err="1" smtClean="0">
                <a:latin typeface="Arial" pitchFamily="34" charset="0"/>
                <a:cs typeface="Arial" pitchFamily="34" charset="0"/>
              </a:rPr>
              <a:t>Heide</a:t>
            </a:r>
            <a:r>
              <a:rPr lang="en-US" sz="1100" dirty="0" smtClean="0">
                <a:latin typeface="Arial" pitchFamily="34" charset="0"/>
                <a:cs typeface="Arial" pitchFamily="34" charset="0"/>
              </a:rPr>
              <a:t>, B., &amp; </a:t>
            </a:r>
            <a:r>
              <a:rPr lang="en-US" sz="1100" dirty="0" err="1" smtClean="0">
                <a:latin typeface="Arial" pitchFamily="34" charset="0"/>
                <a:cs typeface="Arial" pitchFamily="34" charset="0"/>
              </a:rPr>
              <a:t>Langwell</a:t>
            </a:r>
            <a:r>
              <a:rPr lang="en-US" sz="1100" dirty="0" smtClean="0">
                <a:latin typeface="Arial" pitchFamily="34" charset="0"/>
                <a:cs typeface="Arial" pitchFamily="34" charset="0"/>
              </a:rPr>
              <a:t>, L. (2008). Too much of a good thing? The relationship between number of friends and interpersonal impressions on </a:t>
            </a:r>
            <a:r>
              <a:rPr lang="en-US" sz="1100" dirty="0" err="1" smtClean="0">
                <a:latin typeface="Arial" pitchFamily="34" charset="0"/>
                <a:cs typeface="Arial" pitchFamily="34" charset="0"/>
              </a:rPr>
              <a:t>Facebook</a:t>
            </a:r>
            <a:r>
              <a:rPr lang="en-US" sz="11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1100" i="1" dirty="0" smtClean="0">
                <a:latin typeface="Arial" pitchFamily="34" charset="0"/>
                <a:cs typeface="Arial" pitchFamily="34" charset="0"/>
              </a:rPr>
              <a:t>Journal of Computer-Mediated Communication, 13</a:t>
            </a:r>
            <a:r>
              <a:rPr lang="en-US" sz="1100" dirty="0" smtClean="0">
                <a:latin typeface="Arial" pitchFamily="34" charset="0"/>
                <a:cs typeface="Arial" pitchFamily="34" charset="0"/>
              </a:rPr>
              <a:t>, 531-549.</a:t>
            </a:r>
          </a:p>
          <a:p>
            <a:pPr marL="463550" indent="-463550"/>
            <a:r>
              <a:rPr lang="en-US" sz="1100" dirty="0" err="1" smtClean="0">
                <a:latin typeface="Arial" pitchFamily="34" charset="0"/>
                <a:cs typeface="Arial" pitchFamily="34" charset="0"/>
              </a:rPr>
              <a:t>Whitchurch</a:t>
            </a:r>
            <a:r>
              <a:rPr lang="en-US" sz="1100" dirty="0" smtClean="0">
                <a:latin typeface="Arial" pitchFamily="34" charset="0"/>
                <a:cs typeface="Arial" pitchFamily="34" charset="0"/>
              </a:rPr>
              <a:t>, E. R., Wilson, T. D., &amp; Gilbert, D. T. (2011). “He loves me, he loves me not…”: Uncertainty can increase romantic attraction. </a:t>
            </a:r>
            <a:r>
              <a:rPr lang="en-US" sz="1100" i="1" dirty="0" smtClean="0">
                <a:latin typeface="Arial" pitchFamily="34" charset="0"/>
                <a:cs typeface="Arial" pitchFamily="34" charset="0"/>
              </a:rPr>
              <a:t>Psychological Science, 22</a:t>
            </a:r>
            <a:r>
              <a:rPr lang="en-US" sz="1100" dirty="0" smtClean="0">
                <a:latin typeface="Arial" pitchFamily="34" charset="0"/>
                <a:cs typeface="Arial" pitchFamily="34" charset="0"/>
              </a:rPr>
              <a:t>, 172-175. </a:t>
            </a:r>
          </a:p>
          <a:p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ext Box 106"/>
          <p:cNvSpPr txBox="1">
            <a:spLocks noChangeArrowheads="1"/>
          </p:cNvSpPr>
          <p:nvPr/>
        </p:nvSpPr>
        <p:spPr bwMode="auto">
          <a:xfrm>
            <a:off x="0" y="762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kern="1200" dirty="0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Selected </a:t>
            </a:r>
            <a:r>
              <a:rPr lang="en-US" sz="2800" b="1" kern="1200" dirty="0" smtClean="0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‘Dark Side’ Sources</a:t>
            </a:r>
            <a:endParaRPr lang="en-US" sz="2800" b="1" kern="1200" dirty="0">
              <a:solidFill>
                <a:srgbClr val="FFFFFF">
                  <a:lumMod val="95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0" y="685800"/>
            <a:ext cx="8382000" cy="1588"/>
          </a:xfrm>
          <a:prstGeom prst="straightConnector1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tailEnd type="arrow"/>
          </a:ln>
          <a:effectLst>
            <a:glow rad="228600">
              <a:srgbClr val="00B0F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44845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Text Box 66"/>
          <p:cNvSpPr txBox="1">
            <a:spLocks noChangeArrowheads="1"/>
          </p:cNvSpPr>
          <p:nvPr/>
        </p:nvSpPr>
        <p:spPr bwMode="auto">
          <a:xfrm>
            <a:off x="228600" y="914400"/>
            <a:ext cx="86868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lvl="0" indent="-457200"/>
            <a:r>
              <a:rPr lang="en-US" sz="1400" dirty="0" err="1">
                <a:latin typeface="Calibri" panose="020F0502020204030204" pitchFamily="34" charset="0"/>
              </a:rPr>
              <a:t>Cupach</a:t>
            </a:r>
            <a:r>
              <a:rPr lang="en-US" sz="1400" dirty="0">
                <a:latin typeface="Calibri" panose="020F0502020204030204" pitchFamily="34" charset="0"/>
              </a:rPr>
              <a:t>, W. R., &amp; Spitzberg, B. H. (2004). T</a:t>
            </a:r>
            <a:r>
              <a:rPr lang="en-US" sz="1400" i="1" dirty="0">
                <a:latin typeface="Calibri" panose="020F0502020204030204" pitchFamily="34" charset="0"/>
              </a:rPr>
              <a:t>he dark side of relationship pursuit: From attraction to obsession and stalking</a:t>
            </a:r>
            <a:r>
              <a:rPr lang="en-US" sz="1400" dirty="0">
                <a:latin typeface="Calibri" panose="020F0502020204030204" pitchFamily="34" charset="0"/>
              </a:rPr>
              <a:t>. Mahwah, NJ: Erlbaum. </a:t>
            </a:r>
          </a:p>
          <a:p>
            <a:pPr marL="457200" lvl="0" indent="-457200"/>
            <a:r>
              <a:rPr lang="en-US" sz="1400" dirty="0" err="1">
                <a:latin typeface="Calibri" panose="020F0502020204030204" pitchFamily="34" charset="0"/>
              </a:rPr>
              <a:t>Cupach</a:t>
            </a:r>
            <a:r>
              <a:rPr lang="en-US" sz="1400" dirty="0">
                <a:latin typeface="Calibri" panose="020F0502020204030204" pitchFamily="34" charset="0"/>
              </a:rPr>
              <a:t>, W. R., &amp; Spitzberg, B. H. (MMXI). </a:t>
            </a:r>
            <a:r>
              <a:rPr lang="es-MX" sz="1400" i="1" dirty="0" err="1">
                <a:latin typeface="Calibri" panose="020F0502020204030204" pitchFamily="34" charset="0"/>
              </a:rPr>
              <a:t>Attrazione</a:t>
            </a:r>
            <a:r>
              <a:rPr lang="es-MX" sz="1400" i="1" dirty="0">
                <a:latin typeface="Calibri" panose="020F0502020204030204" pitchFamily="34" charset="0"/>
              </a:rPr>
              <a:t> </a:t>
            </a:r>
            <a:r>
              <a:rPr lang="es-MX" sz="1400" i="1" dirty="0" err="1">
                <a:latin typeface="Calibri" panose="020F0502020204030204" pitchFamily="34" charset="0"/>
              </a:rPr>
              <a:t>ossessione</a:t>
            </a:r>
            <a:r>
              <a:rPr lang="es-MX" sz="1400" i="1" dirty="0">
                <a:latin typeface="Calibri" panose="020F0502020204030204" pitchFamily="34" charset="0"/>
              </a:rPr>
              <a:t> e </a:t>
            </a:r>
            <a:r>
              <a:rPr lang="es-MX" sz="1400" i="1" dirty="0" err="1">
                <a:latin typeface="Calibri" panose="020F0502020204030204" pitchFamily="34" charset="0"/>
              </a:rPr>
              <a:t>stalking</a:t>
            </a:r>
            <a:r>
              <a:rPr lang="es-MX" sz="1400" dirty="0">
                <a:latin typeface="Calibri" panose="020F0502020204030204" pitchFamily="34" charset="0"/>
              </a:rPr>
              <a:t> (</a:t>
            </a:r>
            <a:r>
              <a:rPr lang="es-MX" sz="1400" dirty="0" err="1">
                <a:latin typeface="Calibri" panose="020F0502020204030204" pitchFamily="34" charset="0"/>
              </a:rPr>
              <a:t>Edzione</a:t>
            </a:r>
            <a:r>
              <a:rPr lang="es-MX" sz="1400" dirty="0">
                <a:latin typeface="Calibri" panose="020F0502020204030204" pitchFamily="34" charset="0"/>
              </a:rPr>
              <a:t> italiana a cura di V. </a:t>
            </a:r>
            <a:r>
              <a:rPr lang="es-MX" sz="1400" dirty="0" err="1">
                <a:latin typeface="Calibri" panose="020F0502020204030204" pitchFamily="34" charset="0"/>
              </a:rPr>
              <a:t>Caretti</a:t>
            </a:r>
            <a:r>
              <a:rPr lang="es-MX" sz="1400" dirty="0">
                <a:latin typeface="Calibri" panose="020F0502020204030204" pitchFamily="34" charset="0"/>
              </a:rPr>
              <a:t> e G. </a:t>
            </a:r>
            <a:r>
              <a:rPr lang="es-MX" sz="1400" dirty="0" err="1">
                <a:latin typeface="Calibri" panose="020F0502020204030204" pitchFamily="34" charset="0"/>
              </a:rPr>
              <a:t>Craparo</a:t>
            </a:r>
            <a:r>
              <a:rPr lang="es-MX" sz="1400" dirty="0">
                <a:latin typeface="Calibri" panose="020F0502020204030204" pitchFamily="34" charset="0"/>
              </a:rPr>
              <a:t>; S. </a:t>
            </a:r>
            <a:r>
              <a:rPr lang="es-MX" sz="1400" dirty="0" err="1">
                <a:latin typeface="Calibri" panose="020F0502020204030204" pitchFamily="34" charset="0"/>
              </a:rPr>
              <a:t>Ciulla</a:t>
            </a:r>
            <a:r>
              <a:rPr lang="es-MX" sz="1400" dirty="0">
                <a:latin typeface="Calibri" panose="020F0502020204030204" pitchFamily="34" charset="0"/>
              </a:rPr>
              <a:t>, </a:t>
            </a:r>
            <a:r>
              <a:rPr lang="es-MX" sz="1400" dirty="0" err="1">
                <a:latin typeface="Calibri" panose="020F0502020204030204" pitchFamily="34" charset="0"/>
              </a:rPr>
              <a:t>transl</a:t>
            </a:r>
            <a:r>
              <a:rPr lang="es-MX" sz="1400" dirty="0">
                <a:latin typeface="Calibri" panose="020F0502020204030204" pitchFamily="34" charset="0"/>
              </a:rPr>
              <a:t>.). Roma: Casa </a:t>
            </a:r>
            <a:r>
              <a:rPr lang="es-MX" sz="1400" dirty="0" err="1">
                <a:latin typeface="Calibri" panose="020F0502020204030204" pitchFamily="34" charset="0"/>
              </a:rPr>
              <a:t>Editrice</a:t>
            </a:r>
            <a:r>
              <a:rPr lang="es-MX" sz="1400" dirty="0">
                <a:latin typeface="Calibri" panose="020F0502020204030204" pitchFamily="34" charset="0"/>
              </a:rPr>
              <a:t> Astrolabio.</a:t>
            </a:r>
            <a:endParaRPr lang="en-US" sz="1400" dirty="0">
              <a:latin typeface="Calibri" panose="020F0502020204030204" pitchFamily="34" charset="0"/>
            </a:endParaRPr>
          </a:p>
          <a:p>
            <a:pPr marL="457200" lvl="0" indent="-457200"/>
            <a:r>
              <a:rPr lang="en-US" sz="1400" dirty="0">
                <a:latin typeface="Calibri" panose="020F0502020204030204" pitchFamily="34" charset="0"/>
              </a:rPr>
              <a:t>Spitzberg, B. H., &amp; </a:t>
            </a:r>
            <a:r>
              <a:rPr lang="en-US" sz="1400" dirty="0" err="1">
                <a:latin typeface="Calibri" panose="020F0502020204030204" pitchFamily="34" charset="0"/>
              </a:rPr>
              <a:t>Cupach</a:t>
            </a:r>
            <a:r>
              <a:rPr lang="en-US" sz="1400" dirty="0">
                <a:latin typeface="Calibri" panose="020F0502020204030204" pitchFamily="34" charset="0"/>
              </a:rPr>
              <a:t>, W. R. (2014). </a:t>
            </a:r>
            <a:r>
              <a:rPr lang="en-US" sz="1400" i="1" dirty="0">
                <a:latin typeface="Calibri" panose="020F0502020204030204" pitchFamily="34" charset="0"/>
              </a:rPr>
              <a:t>The dark side of relationship pursuit: From attraction to obsession and stalking </a:t>
            </a:r>
            <a:r>
              <a:rPr lang="en-US" sz="1400" dirty="0">
                <a:latin typeface="Calibri" panose="020F0502020204030204" pitchFamily="34" charset="0"/>
              </a:rPr>
              <a:t>(2nd ed.). New York, NY: Routledge. </a:t>
            </a:r>
            <a:r>
              <a:rPr lang="en-US" sz="1400" dirty="0" smtClean="0">
                <a:latin typeface="Calibri" panose="020F0502020204030204" pitchFamily="34" charset="0"/>
              </a:rPr>
              <a:t>[Awarded the IARR—2008 scholarly book award] </a:t>
            </a:r>
          </a:p>
          <a:p>
            <a:pPr marL="457200" lvl="0" indent="-457200"/>
            <a:r>
              <a:rPr lang="en-US" sz="1400" dirty="0" err="1" smtClean="0">
                <a:latin typeface="Calibri" panose="020F0502020204030204" pitchFamily="34" charset="0"/>
              </a:rPr>
              <a:t>Cupach</a:t>
            </a:r>
            <a:r>
              <a:rPr lang="en-US" sz="1400" dirty="0">
                <a:latin typeface="Calibri" panose="020F0502020204030204" pitchFamily="34" charset="0"/>
              </a:rPr>
              <a:t>, W. R., &amp; Spitzberg, B. H. (Eds.). (1994). </a:t>
            </a:r>
            <a:r>
              <a:rPr lang="en-US" sz="1400" i="1" dirty="0">
                <a:latin typeface="Calibri" panose="020F0502020204030204" pitchFamily="34" charset="0"/>
              </a:rPr>
              <a:t>The dark side of interpersonal communication</a:t>
            </a:r>
            <a:r>
              <a:rPr lang="en-US" sz="1400" dirty="0">
                <a:latin typeface="Calibri" panose="020F0502020204030204" pitchFamily="34" charset="0"/>
              </a:rPr>
              <a:t>.  Hillsdale, NJ: Erlbaum. </a:t>
            </a:r>
          </a:p>
          <a:p>
            <a:pPr marL="457200" lvl="0" indent="-457200"/>
            <a:r>
              <a:rPr lang="en-US" sz="1400" dirty="0">
                <a:latin typeface="Calibri" panose="020F0502020204030204" pitchFamily="34" charset="0"/>
              </a:rPr>
              <a:t>Spitzberg, B. H., &amp; </a:t>
            </a:r>
            <a:r>
              <a:rPr lang="en-US" sz="1400" dirty="0" err="1">
                <a:latin typeface="Calibri" panose="020F0502020204030204" pitchFamily="34" charset="0"/>
              </a:rPr>
              <a:t>Cupach</a:t>
            </a:r>
            <a:r>
              <a:rPr lang="en-US" sz="1400" dirty="0">
                <a:latin typeface="Calibri" panose="020F0502020204030204" pitchFamily="34" charset="0"/>
              </a:rPr>
              <a:t>, W. R. (Eds.). (1998). </a:t>
            </a:r>
            <a:r>
              <a:rPr lang="en-US" sz="1400" i="1" dirty="0">
                <a:latin typeface="Calibri" panose="020F0502020204030204" pitchFamily="34" charset="0"/>
              </a:rPr>
              <a:t>The dark side of close relationships</a:t>
            </a:r>
            <a:r>
              <a:rPr lang="en-US" sz="1400" dirty="0">
                <a:latin typeface="Calibri" panose="020F0502020204030204" pitchFamily="34" charset="0"/>
              </a:rPr>
              <a:t>. Mahwah, NJ: Erlbaum.</a:t>
            </a:r>
          </a:p>
          <a:p>
            <a:pPr marL="457200" lvl="0" indent="-225425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 err="1">
                <a:latin typeface="Calibri" panose="020F0502020204030204" pitchFamily="34" charset="0"/>
              </a:rPr>
              <a:t>スピッツバーグ</a:t>
            </a:r>
            <a:r>
              <a:rPr lang="de-DE" sz="1400" dirty="0">
                <a:latin typeface="Calibri" panose="020F0502020204030204" pitchFamily="34" charset="0"/>
              </a:rPr>
              <a:t>, B. H., &amp; B</a:t>
            </a:r>
            <a:r>
              <a:rPr lang="en-US" sz="1400" dirty="0">
                <a:latin typeface="Calibri" panose="020F0502020204030204" pitchFamily="34" charset="0"/>
              </a:rPr>
              <a:t>．</a:t>
            </a:r>
            <a:r>
              <a:rPr lang="de-DE" sz="1400" dirty="0">
                <a:latin typeface="Calibri" panose="020F0502020204030204" pitchFamily="34" charset="0"/>
              </a:rPr>
              <a:t>H</a:t>
            </a:r>
            <a:r>
              <a:rPr lang="en-US" sz="1400" dirty="0">
                <a:latin typeface="Calibri" panose="020F0502020204030204" pitchFamily="34" charset="0"/>
              </a:rPr>
              <a:t>．</a:t>
            </a:r>
            <a:r>
              <a:rPr lang="en-US" sz="1400" dirty="0" err="1">
                <a:latin typeface="Calibri" panose="020F0502020204030204" pitchFamily="34" charset="0"/>
              </a:rPr>
              <a:t>スピッツバーグ</a:t>
            </a:r>
            <a:r>
              <a:rPr lang="de-DE" sz="1400" dirty="0">
                <a:latin typeface="Calibri" panose="020F0502020204030204" pitchFamily="34" charset="0"/>
              </a:rPr>
              <a:t>, W. R. (Eds.), </a:t>
            </a:r>
            <a:r>
              <a:rPr lang="en-US" sz="1400" i="1" dirty="0" err="1">
                <a:latin typeface="Calibri" panose="020F0502020204030204" pitchFamily="34" charset="0"/>
              </a:rPr>
              <a:t>親密な関係のダークサイド</a:t>
            </a:r>
            <a:r>
              <a:rPr lang="de-DE" sz="1400" dirty="0">
                <a:latin typeface="Calibri" panose="020F0502020204030204" pitchFamily="34" charset="0"/>
              </a:rPr>
              <a:t>. </a:t>
            </a:r>
            <a:r>
              <a:rPr lang="en-US" sz="1400" dirty="0">
                <a:latin typeface="Calibri" panose="020F0502020204030204" pitchFamily="34" charset="0"/>
              </a:rPr>
              <a:t>[</a:t>
            </a:r>
            <a:r>
              <a:rPr lang="en-US" sz="1400" i="1" dirty="0">
                <a:latin typeface="Calibri" panose="020F0502020204030204" pitchFamily="34" charset="0"/>
              </a:rPr>
              <a:t>The Dark side of intimate relationships</a:t>
            </a:r>
            <a:r>
              <a:rPr lang="en-US" sz="1400" dirty="0">
                <a:latin typeface="Calibri" panose="020F0502020204030204" pitchFamily="34" charset="0"/>
              </a:rPr>
              <a:t>]</a:t>
            </a:r>
            <a:r>
              <a:rPr lang="de-DE" sz="1400" dirty="0">
                <a:latin typeface="Calibri" panose="020F0502020204030204" pitchFamily="34" charset="0"/>
              </a:rPr>
              <a:t>. (2008). (H.</a:t>
            </a:r>
            <a:r>
              <a:rPr lang="en-US" sz="1400" dirty="0">
                <a:latin typeface="Calibri" panose="020F0502020204030204" pitchFamily="34" charset="0"/>
              </a:rPr>
              <a:t> Taniguchi &amp; T. Kato, transl.; M. </a:t>
            </a:r>
            <a:r>
              <a:rPr lang="en-US" sz="1400" dirty="0" err="1">
                <a:latin typeface="Calibri" panose="020F0502020204030204" pitchFamily="34" charset="0"/>
              </a:rPr>
              <a:t>Kushizaki</a:t>
            </a:r>
            <a:r>
              <a:rPr lang="en-US" sz="1400" dirty="0">
                <a:latin typeface="Calibri" panose="020F0502020204030204" pitchFamily="34" charset="0"/>
              </a:rPr>
              <a:t> &amp; T. Nakamura, transl. Ch. 8 'Obsessional relational intrusion and stalking'). Routledge. Kyoto: </a:t>
            </a:r>
            <a:r>
              <a:rPr lang="en-US" sz="1400" dirty="0" err="1">
                <a:latin typeface="Calibri" panose="020F0502020204030204" pitchFamily="34" charset="0"/>
              </a:rPr>
              <a:t>Kitaoji</a:t>
            </a:r>
            <a:r>
              <a:rPr lang="en-US" sz="1400" dirty="0">
                <a:latin typeface="Calibri" panose="020F0502020204030204" pitchFamily="34" charset="0"/>
              </a:rPr>
              <a:t> </a:t>
            </a:r>
            <a:r>
              <a:rPr lang="en-US" sz="1400" dirty="0" err="1">
                <a:latin typeface="Calibri" panose="020F0502020204030204" pitchFamily="34" charset="0"/>
              </a:rPr>
              <a:t>Shobo</a:t>
            </a:r>
            <a:r>
              <a:rPr lang="en-US" sz="1400" dirty="0">
                <a:latin typeface="Calibri" panose="020F0502020204030204" pitchFamily="34" charset="0"/>
              </a:rPr>
              <a:t>, ISBN978-4-7628-2620-7.</a:t>
            </a:r>
          </a:p>
          <a:p>
            <a:pPr marL="457200" indent="-457200"/>
            <a:r>
              <a:rPr lang="en-US" sz="1400" dirty="0">
                <a:latin typeface="Calibri" panose="020F0502020204030204" pitchFamily="34" charset="0"/>
              </a:rPr>
              <a:t>Spitzberg, B. H., &amp; </a:t>
            </a:r>
            <a:r>
              <a:rPr lang="en-US" sz="1400" dirty="0" err="1">
                <a:latin typeface="Calibri" panose="020F0502020204030204" pitchFamily="34" charset="0"/>
              </a:rPr>
              <a:t>Cupach</a:t>
            </a:r>
            <a:r>
              <a:rPr lang="en-US" sz="1400" dirty="0">
                <a:latin typeface="Calibri" panose="020F0502020204030204" pitchFamily="34" charset="0"/>
              </a:rPr>
              <a:t>, W. R. (Eds.), (2007). </a:t>
            </a:r>
            <a:r>
              <a:rPr lang="en-US" sz="1400" i="1" dirty="0">
                <a:latin typeface="Calibri" panose="020F0502020204030204" pitchFamily="34" charset="0"/>
              </a:rPr>
              <a:t>The dark side of interpersonal communication</a:t>
            </a:r>
            <a:r>
              <a:rPr lang="en-US" sz="1400" dirty="0">
                <a:latin typeface="Calibri" panose="020F0502020204030204" pitchFamily="34" charset="0"/>
              </a:rPr>
              <a:t> (2nd ed.). Mahwah, NJ: Lawrence Erlbaum Associates. </a:t>
            </a:r>
            <a:r>
              <a:rPr lang="en-US" sz="1400" dirty="0" smtClean="0">
                <a:latin typeface="Calibri" panose="020F0502020204030204" pitchFamily="34" charset="0"/>
              </a:rPr>
              <a:t> [Awarded the G.R</a:t>
            </a:r>
            <a:r>
              <a:rPr lang="en-US" sz="1400" dirty="0">
                <a:latin typeface="Calibri" panose="020F0502020204030204" pitchFamily="34" charset="0"/>
              </a:rPr>
              <a:t>. </a:t>
            </a:r>
            <a:r>
              <a:rPr lang="en-US" sz="1400" dirty="0" smtClean="0">
                <a:latin typeface="Calibri" panose="020F0502020204030204" pitchFamily="34" charset="0"/>
              </a:rPr>
              <a:t>Miller/NCA Interpersonal Division 2015 </a:t>
            </a:r>
            <a:r>
              <a:rPr lang="en-US" sz="1400" dirty="0">
                <a:latin typeface="Calibri" panose="020F0502020204030204" pitchFamily="34" charset="0"/>
              </a:rPr>
              <a:t>Book Awards</a:t>
            </a:r>
            <a:r>
              <a:rPr lang="en-US" sz="1400" dirty="0" smtClean="0">
                <a:latin typeface="Calibri" panose="020F0502020204030204" pitchFamily="34" charset="0"/>
              </a:rPr>
              <a:t>]</a:t>
            </a:r>
            <a:endParaRPr lang="en-US" sz="1400" dirty="0">
              <a:latin typeface="Calibri" panose="020F0502020204030204" pitchFamily="34" charset="0"/>
            </a:endParaRPr>
          </a:p>
          <a:p>
            <a:pPr marL="457200" lvl="0" indent="-457200"/>
            <a:r>
              <a:rPr lang="en-US" sz="1400" dirty="0" err="1">
                <a:latin typeface="Calibri" panose="020F0502020204030204" pitchFamily="34" charset="0"/>
              </a:rPr>
              <a:t>Cupach</a:t>
            </a:r>
            <a:r>
              <a:rPr lang="en-US" sz="1400" dirty="0">
                <a:latin typeface="Calibri" panose="020F0502020204030204" pitchFamily="34" charset="0"/>
              </a:rPr>
              <a:t>, W. R., &amp; Spitzberg, B. H. (Eds.). (2010). </a:t>
            </a:r>
            <a:r>
              <a:rPr lang="en-US" sz="1400" i="1" dirty="0">
                <a:latin typeface="Calibri" panose="020F0502020204030204" pitchFamily="34" charset="0"/>
              </a:rPr>
              <a:t>The dark side of close relationships</a:t>
            </a:r>
            <a:r>
              <a:rPr lang="en-US" sz="1400" dirty="0">
                <a:latin typeface="Calibri" panose="020F0502020204030204" pitchFamily="34" charset="0"/>
              </a:rPr>
              <a:t> (2nd ed.). NY: Routledge</a:t>
            </a:r>
            <a:r>
              <a:rPr lang="en-US" sz="1400" dirty="0" smtClean="0">
                <a:latin typeface="Calibri" panose="020F0502020204030204" pitchFamily="34" charset="0"/>
              </a:rPr>
              <a:t>.</a:t>
            </a:r>
            <a:endParaRPr lang="en-US" sz="1400" dirty="0">
              <a:latin typeface="Calibri" panose="020F0502020204030204" pitchFamily="34" charset="0"/>
            </a:endParaRPr>
          </a:p>
          <a:p>
            <a:pPr marL="457200" lvl="0" indent="-457200"/>
            <a:r>
              <a:rPr lang="de-DE" sz="1400" dirty="0">
                <a:latin typeface="Calibri" panose="020F0502020204030204" pitchFamily="34" charset="0"/>
              </a:rPr>
              <a:t>Spitzberg, B. H., &amp; Cupach, W. R. (1998). </a:t>
            </a:r>
            <a:r>
              <a:rPr lang="en-US" sz="1400" dirty="0">
                <a:latin typeface="Calibri" panose="020F0502020204030204" pitchFamily="34" charset="0"/>
              </a:rPr>
              <a:t>Dusk, detritus, and delusion: A prolegomenon to the dark side of close relationships. In B. H. Spitzberg &amp; W. R. </a:t>
            </a:r>
            <a:r>
              <a:rPr lang="en-US" sz="1400" dirty="0" err="1">
                <a:latin typeface="Calibri" panose="020F0502020204030204" pitchFamily="34" charset="0"/>
              </a:rPr>
              <a:t>Cupach</a:t>
            </a:r>
            <a:r>
              <a:rPr lang="en-US" sz="1400" dirty="0">
                <a:latin typeface="Calibri" panose="020F0502020204030204" pitchFamily="34" charset="0"/>
              </a:rPr>
              <a:t> (Eds.), </a:t>
            </a:r>
            <a:r>
              <a:rPr lang="en-US" sz="1400" i="1" dirty="0">
                <a:latin typeface="Calibri" panose="020F0502020204030204" pitchFamily="34" charset="0"/>
              </a:rPr>
              <a:t>The dark side of close relationships </a:t>
            </a:r>
            <a:r>
              <a:rPr lang="en-US" sz="1400" dirty="0">
                <a:latin typeface="Calibri" panose="020F0502020204030204" pitchFamily="34" charset="0"/>
              </a:rPr>
              <a:t>(pp. xi-xxii). Mahwah, NJ: Erlbaum.</a:t>
            </a:r>
          </a:p>
          <a:p>
            <a:pPr marL="457200" lvl="0" indent="-457200"/>
            <a:r>
              <a:rPr lang="de-DE" sz="1400" dirty="0">
                <a:latin typeface="Calibri" panose="020F0502020204030204" pitchFamily="34" charset="0"/>
              </a:rPr>
              <a:t>Spitzberg, B. H., &amp; Cupach, W. R. (2007). </a:t>
            </a:r>
            <a:r>
              <a:rPr lang="en-US" sz="1400" dirty="0">
                <a:latin typeface="Calibri" panose="020F0502020204030204" pitchFamily="34" charset="0"/>
              </a:rPr>
              <a:t>Disentangling the dark side of interpersonal communication B. H. Spitzberg &amp; W. R. </a:t>
            </a:r>
            <a:r>
              <a:rPr lang="en-US" sz="1400" dirty="0" err="1">
                <a:latin typeface="Calibri" panose="020F0502020204030204" pitchFamily="34" charset="0"/>
              </a:rPr>
              <a:t>Cupach</a:t>
            </a:r>
            <a:r>
              <a:rPr lang="en-US" sz="1400" dirty="0">
                <a:latin typeface="Calibri" panose="020F0502020204030204" pitchFamily="34" charset="0"/>
              </a:rPr>
              <a:t> (Eds.), </a:t>
            </a:r>
            <a:r>
              <a:rPr lang="en-US" sz="1400" i="1" dirty="0">
                <a:latin typeface="Calibri" panose="020F0502020204030204" pitchFamily="34" charset="0"/>
              </a:rPr>
              <a:t>The dark side of interpersonal communication</a:t>
            </a:r>
            <a:r>
              <a:rPr lang="en-US" sz="1400" dirty="0">
                <a:latin typeface="Calibri" panose="020F0502020204030204" pitchFamily="34" charset="0"/>
              </a:rPr>
              <a:t> (2</a:t>
            </a:r>
            <a:r>
              <a:rPr lang="en-US" sz="1400" baseline="30000" dirty="0">
                <a:latin typeface="Calibri" panose="020F0502020204030204" pitchFamily="34" charset="0"/>
              </a:rPr>
              <a:t>nd</a:t>
            </a:r>
            <a:r>
              <a:rPr lang="en-US" sz="1400" dirty="0">
                <a:latin typeface="Calibri" panose="020F0502020204030204" pitchFamily="34" charset="0"/>
              </a:rPr>
              <a:t> ed., pp. 3-28). Mahwah, NJ: Lawrence Erlbaum Associates.</a:t>
            </a:r>
          </a:p>
          <a:p>
            <a:pPr marL="457200" lvl="0" indent="-457200"/>
            <a:r>
              <a:rPr lang="en-US" sz="1400" dirty="0">
                <a:latin typeface="Calibri" panose="020F0502020204030204" pitchFamily="34" charset="0"/>
              </a:rPr>
              <a:t>Spitzberg, B. H., &amp; </a:t>
            </a:r>
            <a:r>
              <a:rPr lang="en-US" sz="1400" dirty="0" err="1">
                <a:latin typeface="Calibri" panose="020F0502020204030204" pitchFamily="34" charset="0"/>
              </a:rPr>
              <a:t>Cupach</a:t>
            </a:r>
            <a:r>
              <a:rPr lang="en-US" sz="1400" dirty="0">
                <a:latin typeface="Calibri" panose="020F0502020204030204" pitchFamily="34" charset="0"/>
              </a:rPr>
              <a:t>, W. R. (2009). The dark side of relationships. In H. Reis &amp; S. </a:t>
            </a:r>
            <a:r>
              <a:rPr lang="en-US" sz="1400" dirty="0" err="1">
                <a:latin typeface="Calibri" panose="020F0502020204030204" pitchFamily="34" charset="0"/>
              </a:rPr>
              <a:t>Sprecher</a:t>
            </a:r>
            <a:r>
              <a:rPr lang="en-US" sz="1400" dirty="0">
                <a:latin typeface="Calibri" panose="020F0502020204030204" pitchFamily="34" charset="0"/>
              </a:rPr>
              <a:t> (Eds.), </a:t>
            </a:r>
            <a:r>
              <a:rPr lang="en-US" sz="1400" i="1" dirty="0">
                <a:latin typeface="Calibri" panose="020F0502020204030204" pitchFamily="34" charset="0"/>
              </a:rPr>
              <a:t>The encyclopedia of human relationships</a:t>
            </a:r>
            <a:r>
              <a:rPr lang="en-US" sz="1400" dirty="0">
                <a:latin typeface="Calibri" panose="020F0502020204030204" pitchFamily="34" charset="0"/>
              </a:rPr>
              <a:t> (Vol. 1, pp. 376-380). Los Angeles: Sage. </a:t>
            </a:r>
            <a:r>
              <a:rPr lang="en-US" sz="1400" dirty="0" err="1">
                <a:latin typeface="Calibri" panose="020F0502020204030204" pitchFamily="34" charset="0"/>
              </a:rPr>
              <a:t>doi</a:t>
            </a:r>
            <a:r>
              <a:rPr lang="en-US" sz="1400" dirty="0">
                <a:latin typeface="Calibri" panose="020F0502020204030204" pitchFamily="34" charset="0"/>
              </a:rPr>
              <a:t>: 10.4135/9781412958479</a:t>
            </a:r>
          </a:p>
          <a:p>
            <a:pPr marL="457200" lvl="0" indent="-457200"/>
            <a:r>
              <a:rPr lang="en-US" sz="1400" dirty="0">
                <a:latin typeface="Calibri" panose="020F0502020204030204" pitchFamily="34" charset="0"/>
              </a:rPr>
              <a:t>Spitzberg, B. H. (in press). The dark side of communication. In M. Allen (Ed.), </a:t>
            </a:r>
            <a:r>
              <a:rPr lang="en-US" sz="1400" i="1" dirty="0">
                <a:latin typeface="Calibri" panose="020F0502020204030204" pitchFamily="34" charset="0"/>
              </a:rPr>
              <a:t>The SAGE Encyclopedia of Communication Research Methods</a:t>
            </a:r>
            <a:r>
              <a:rPr lang="en-US" sz="1400" dirty="0">
                <a:latin typeface="Calibri" panose="020F0502020204030204" pitchFamily="34" charset="0"/>
              </a:rPr>
              <a:t>. Los Angeles, CA: Sage.</a:t>
            </a:r>
          </a:p>
        </p:txBody>
      </p:sp>
      <p:sp>
        <p:nvSpPr>
          <p:cNvPr id="5" name="Text Box 106"/>
          <p:cNvSpPr txBox="1">
            <a:spLocks noChangeArrowheads="1"/>
          </p:cNvSpPr>
          <p:nvPr/>
        </p:nvSpPr>
        <p:spPr bwMode="auto">
          <a:xfrm>
            <a:off x="0" y="762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kern="1200" dirty="0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Selected </a:t>
            </a:r>
            <a:r>
              <a:rPr lang="en-US" sz="2800" b="1" kern="1200" dirty="0" smtClean="0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‘Dark Side’ Sources</a:t>
            </a:r>
            <a:endParaRPr lang="en-US" sz="2800" b="1" kern="1200" dirty="0">
              <a:solidFill>
                <a:srgbClr val="FFFFFF">
                  <a:lumMod val="95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0" y="685800"/>
            <a:ext cx="8382000" cy="1588"/>
          </a:xfrm>
          <a:prstGeom prst="straightConnector1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tailEnd type="arrow"/>
          </a:ln>
          <a:effectLst>
            <a:glow rad="228600">
              <a:srgbClr val="00B0F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4144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Text Box 66"/>
          <p:cNvSpPr txBox="1">
            <a:spLocks noChangeArrowheads="1"/>
          </p:cNvSpPr>
          <p:nvPr/>
        </p:nvSpPr>
        <p:spPr bwMode="auto">
          <a:xfrm>
            <a:off x="228600" y="914400"/>
            <a:ext cx="868680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lvl="0" indent="-457200"/>
            <a:r>
              <a:rPr lang="de-DE" sz="1200" dirty="0">
                <a:latin typeface="Calibri" panose="020F0502020204030204" pitchFamily="34" charset="0"/>
              </a:rPr>
              <a:t>Guerrero</a:t>
            </a:r>
            <a:r>
              <a:rPr lang="de-DE" sz="1200" baseline="30000" dirty="0">
                <a:latin typeface="Calibri" panose="020F0502020204030204" pitchFamily="34" charset="0"/>
              </a:rPr>
              <a:t>†</a:t>
            </a:r>
            <a:r>
              <a:rPr lang="de-DE" sz="1200" dirty="0">
                <a:latin typeface="Calibri" panose="020F0502020204030204" pitchFamily="34" charset="0"/>
              </a:rPr>
              <a:t>, L. K., Andersen, P. A., Jorgensen</a:t>
            </a:r>
            <a:r>
              <a:rPr lang="de-DE" sz="1200" baseline="30000" dirty="0">
                <a:latin typeface="Calibri" panose="020F0502020204030204" pitchFamily="34" charset="0"/>
              </a:rPr>
              <a:t>†</a:t>
            </a:r>
            <a:r>
              <a:rPr lang="de-DE" sz="1200" dirty="0">
                <a:latin typeface="Calibri" panose="020F0502020204030204" pitchFamily="34" charset="0"/>
              </a:rPr>
              <a:t>, P. F., Spitzberg, B. H., &amp; Eloy</a:t>
            </a:r>
            <a:r>
              <a:rPr lang="de-DE" sz="1200" baseline="30000" dirty="0">
                <a:latin typeface="Calibri" panose="020F0502020204030204" pitchFamily="34" charset="0"/>
              </a:rPr>
              <a:t>†</a:t>
            </a:r>
            <a:r>
              <a:rPr lang="de-DE" sz="1200" dirty="0">
                <a:latin typeface="Calibri" panose="020F0502020204030204" pitchFamily="34" charset="0"/>
              </a:rPr>
              <a:t>, S. V. (1995). </a:t>
            </a:r>
            <a:r>
              <a:rPr lang="en-US" sz="1200" dirty="0">
                <a:latin typeface="Calibri" panose="020F0502020204030204" pitchFamily="34" charset="0"/>
              </a:rPr>
              <a:t>Coping with the green-eyed monster: Conceptualizing and measuring communicative and behavioral reactions to romantic jealousy. </a:t>
            </a:r>
            <a:r>
              <a:rPr lang="en-US" sz="1200" i="1" dirty="0">
                <a:latin typeface="Calibri" panose="020F0502020204030204" pitchFamily="34" charset="0"/>
              </a:rPr>
              <a:t>Western Journal of Communication, 59</a:t>
            </a:r>
            <a:r>
              <a:rPr lang="en-US" sz="1200" dirty="0">
                <a:latin typeface="Calibri" panose="020F0502020204030204" pitchFamily="34" charset="0"/>
              </a:rPr>
              <a:t>, 1-35. DOI: 10.1080/10570319509374523</a:t>
            </a:r>
          </a:p>
          <a:p>
            <a:pPr marL="457200" lvl="0" indent="-457200"/>
            <a:r>
              <a:rPr lang="de-DE" sz="1200" dirty="0">
                <a:latin typeface="Calibri" panose="020F0502020204030204" pitchFamily="34" charset="0"/>
              </a:rPr>
              <a:t>Spitzberg, B. H., Marshall, L., &amp; Cupach, W. R. (2001). </a:t>
            </a:r>
            <a:r>
              <a:rPr lang="en-US" sz="1200" dirty="0">
                <a:latin typeface="Calibri" panose="020F0502020204030204" pitchFamily="34" charset="0"/>
              </a:rPr>
              <a:t>Obsessive relational intrusion, coping, and sexual coercion victimization. </a:t>
            </a:r>
            <a:r>
              <a:rPr lang="en-US" sz="1200" i="1" dirty="0">
                <a:latin typeface="Calibri" panose="020F0502020204030204" pitchFamily="34" charset="0"/>
              </a:rPr>
              <a:t>Communication Reports, 14</a:t>
            </a:r>
            <a:r>
              <a:rPr lang="en-US" sz="1200" dirty="0">
                <a:latin typeface="Calibri" panose="020F0502020204030204" pitchFamily="34" charset="0"/>
              </a:rPr>
              <a:t>, 19-30.</a:t>
            </a:r>
          </a:p>
          <a:p>
            <a:pPr marL="457200" lvl="0" indent="-457200"/>
            <a:r>
              <a:rPr lang="de-DE" sz="1200" dirty="0">
                <a:latin typeface="Calibri" panose="020F0502020204030204" pitchFamily="34" charset="0"/>
              </a:rPr>
              <a:t>Spitzberg, B. H., &amp; Hoobler</a:t>
            </a:r>
            <a:r>
              <a:rPr lang="de-DE" sz="1200" baseline="30000" dirty="0">
                <a:latin typeface="Calibri" panose="020F0502020204030204" pitchFamily="34" charset="0"/>
              </a:rPr>
              <a:t>‡</a:t>
            </a:r>
            <a:r>
              <a:rPr lang="de-DE" sz="1200" dirty="0">
                <a:latin typeface="Calibri" panose="020F0502020204030204" pitchFamily="34" charset="0"/>
              </a:rPr>
              <a:t>, G. (2002). </a:t>
            </a:r>
            <a:r>
              <a:rPr lang="en-US" sz="1200" dirty="0">
                <a:latin typeface="Calibri" panose="020F0502020204030204" pitchFamily="34" charset="0"/>
              </a:rPr>
              <a:t>Cyberstalking and the technologies of interpersonal terrorism. </a:t>
            </a:r>
            <a:r>
              <a:rPr lang="en-US" sz="1200" i="1" dirty="0">
                <a:latin typeface="Calibri" panose="020F0502020204030204" pitchFamily="34" charset="0"/>
              </a:rPr>
              <a:t>New Media &amp; Society, 14</a:t>
            </a:r>
            <a:r>
              <a:rPr lang="en-US" sz="1200" dirty="0">
                <a:latin typeface="Calibri" panose="020F0502020204030204" pitchFamily="34" charset="0"/>
              </a:rPr>
              <a:t>, 67-88. </a:t>
            </a:r>
            <a:r>
              <a:rPr lang="en-US" sz="1200" dirty="0" err="1">
                <a:latin typeface="Calibri" panose="020F0502020204030204" pitchFamily="34" charset="0"/>
              </a:rPr>
              <a:t>doi</a:t>
            </a:r>
            <a:r>
              <a:rPr lang="en-US" sz="1200" dirty="0">
                <a:latin typeface="Calibri" panose="020F0502020204030204" pitchFamily="34" charset="0"/>
              </a:rPr>
              <a:t>: 10.1177/14614440222226271</a:t>
            </a:r>
          </a:p>
          <a:p>
            <a:pPr marL="457200" lvl="0" indent="-457200"/>
            <a:r>
              <a:rPr lang="de-DE" sz="1200" dirty="0">
                <a:latin typeface="Calibri" panose="020F0502020204030204" pitchFamily="34" charset="0"/>
              </a:rPr>
              <a:t>Fleischmann</a:t>
            </a:r>
            <a:r>
              <a:rPr lang="de-DE" sz="1200" baseline="30000" dirty="0">
                <a:latin typeface="Calibri" panose="020F0502020204030204" pitchFamily="34" charset="0"/>
              </a:rPr>
              <a:t>‡</a:t>
            </a:r>
            <a:r>
              <a:rPr lang="de-DE" sz="1200" dirty="0">
                <a:latin typeface="Calibri" panose="020F0502020204030204" pitchFamily="34" charset="0"/>
              </a:rPr>
              <a:t>, A. A., Spitzberg, B. H., Andersen, P. A., &amp; Roesch, S. C. (2005). </a:t>
            </a:r>
            <a:r>
              <a:rPr lang="en-US" sz="1200" dirty="0">
                <a:latin typeface="Calibri" panose="020F0502020204030204" pitchFamily="34" charset="0"/>
              </a:rPr>
              <a:t>Tickling the monster: Jealousy induction in relationships. </a:t>
            </a:r>
            <a:r>
              <a:rPr lang="en-US" sz="1200" i="1" dirty="0">
                <a:latin typeface="Calibri" panose="020F0502020204030204" pitchFamily="34" charset="0"/>
              </a:rPr>
              <a:t>Journal of Social and Personal Relationships</a:t>
            </a:r>
            <a:r>
              <a:rPr lang="en-US" sz="1200" dirty="0">
                <a:latin typeface="Calibri" panose="020F0502020204030204" pitchFamily="34" charset="0"/>
              </a:rPr>
              <a:t>, </a:t>
            </a:r>
            <a:r>
              <a:rPr lang="en-US" sz="1200" i="1" dirty="0">
                <a:latin typeface="Calibri" panose="020F0502020204030204" pitchFamily="34" charset="0"/>
              </a:rPr>
              <a:t>22</a:t>
            </a:r>
            <a:r>
              <a:rPr lang="en-US" sz="1200" dirty="0">
                <a:latin typeface="Calibri" panose="020F0502020204030204" pitchFamily="34" charset="0"/>
              </a:rPr>
              <a:t>, 49-73. doi:10.1177/0265407505049321</a:t>
            </a:r>
          </a:p>
          <a:p>
            <a:pPr marL="457200" lvl="0" indent="-457200"/>
            <a:r>
              <a:rPr lang="de-DE" sz="1200" dirty="0">
                <a:latin typeface="Calibri" panose="020F0502020204030204" pitchFamily="34" charset="0"/>
              </a:rPr>
              <a:t>Hannawa</a:t>
            </a:r>
            <a:r>
              <a:rPr lang="de-DE" sz="1200" baseline="30000" dirty="0">
                <a:latin typeface="Calibri" panose="020F0502020204030204" pitchFamily="34" charset="0"/>
              </a:rPr>
              <a:t>‡</a:t>
            </a:r>
            <a:r>
              <a:rPr lang="de-DE" sz="1200" dirty="0">
                <a:latin typeface="Calibri" panose="020F0502020204030204" pitchFamily="34" charset="0"/>
              </a:rPr>
              <a:t>, A. F., Spitzberg, B. H., Wiering</a:t>
            </a:r>
            <a:r>
              <a:rPr lang="de-DE" sz="1200" baseline="30000" dirty="0">
                <a:latin typeface="Calibri" panose="020F0502020204030204" pitchFamily="34" charset="0"/>
              </a:rPr>
              <a:t>†</a:t>
            </a:r>
            <a:r>
              <a:rPr lang="de-DE" sz="1200" dirty="0">
                <a:latin typeface="Calibri" panose="020F0502020204030204" pitchFamily="34" charset="0"/>
              </a:rPr>
              <a:t>, L., &amp; Teranishi</a:t>
            </a:r>
            <a:r>
              <a:rPr lang="de-DE" sz="1200" baseline="30000" dirty="0">
                <a:latin typeface="Calibri" panose="020F0502020204030204" pitchFamily="34" charset="0"/>
              </a:rPr>
              <a:t>‡</a:t>
            </a:r>
            <a:r>
              <a:rPr lang="de-DE" sz="1200" dirty="0">
                <a:latin typeface="Calibri" panose="020F0502020204030204" pitchFamily="34" charset="0"/>
              </a:rPr>
              <a:t>, C. (2006). </a:t>
            </a:r>
            <a:r>
              <a:rPr lang="en-US" sz="1200" dirty="0">
                <a:latin typeface="Calibri" panose="020F0502020204030204" pitchFamily="34" charset="0"/>
              </a:rPr>
              <a:t>"If I can’t have you, no one can”: Development of a Relational Entitlement and Proprietariness Scale (REPS). </a:t>
            </a:r>
            <a:r>
              <a:rPr lang="en-US" sz="1200" i="1" dirty="0">
                <a:latin typeface="Calibri" panose="020F0502020204030204" pitchFamily="34" charset="0"/>
              </a:rPr>
              <a:t>Journal of Interpersonal Violence, 21</a:t>
            </a:r>
            <a:r>
              <a:rPr lang="en-US" sz="1200" dirty="0">
                <a:latin typeface="Calibri" panose="020F0502020204030204" pitchFamily="34" charset="0"/>
              </a:rPr>
              <a:t>, 539-560. DOI:10.1891/vivi.21.5.539</a:t>
            </a:r>
          </a:p>
          <a:p>
            <a:pPr marL="457200" lvl="0" indent="-457200"/>
            <a:r>
              <a:rPr lang="de-DE" sz="1200" dirty="0">
                <a:latin typeface="Calibri" panose="020F0502020204030204" pitchFamily="34" charset="0"/>
              </a:rPr>
              <a:t>Spitzberg, B. H., &amp; Veksler</a:t>
            </a:r>
            <a:r>
              <a:rPr lang="de-DE" sz="1200" baseline="30000" dirty="0">
                <a:latin typeface="Calibri" panose="020F0502020204030204" pitchFamily="34" charset="0"/>
              </a:rPr>
              <a:t>‡</a:t>
            </a:r>
            <a:r>
              <a:rPr lang="de-DE" sz="1200" dirty="0">
                <a:latin typeface="Calibri" panose="020F0502020204030204" pitchFamily="34" charset="0"/>
              </a:rPr>
              <a:t>, A. E. (2007). </a:t>
            </a:r>
            <a:r>
              <a:rPr lang="en-US" sz="1200" dirty="0">
                <a:latin typeface="Calibri" panose="020F0502020204030204" pitchFamily="34" charset="0"/>
              </a:rPr>
              <a:t>The personality of pursuit: Personality attributions of unwanted pursuers and stalkers. </a:t>
            </a:r>
            <a:r>
              <a:rPr lang="en-US" sz="1200" i="1" dirty="0">
                <a:latin typeface="Calibri" panose="020F0502020204030204" pitchFamily="34" charset="0"/>
              </a:rPr>
              <a:t>Violence and Victims, 22</a:t>
            </a:r>
            <a:r>
              <a:rPr lang="en-US" sz="1200" dirty="0">
                <a:latin typeface="Calibri" panose="020F0502020204030204" pitchFamily="34" charset="0"/>
              </a:rPr>
              <a:t>, 275-289. </a:t>
            </a:r>
            <a:r>
              <a:rPr lang="en-US" sz="1200" dirty="0" err="1">
                <a:latin typeface="Calibri" panose="020F0502020204030204" pitchFamily="34" charset="0"/>
              </a:rPr>
              <a:t>doi</a:t>
            </a:r>
            <a:r>
              <a:rPr lang="en-US" sz="1200" dirty="0">
                <a:latin typeface="Calibri" panose="020F0502020204030204" pitchFamily="34" charset="0"/>
              </a:rPr>
              <a:t>: 10.1891/088667007780842838</a:t>
            </a:r>
          </a:p>
          <a:p>
            <a:pPr marL="457200" lvl="0" indent="-457200"/>
            <a:r>
              <a:rPr lang="en-US" sz="1200" dirty="0">
                <a:latin typeface="Calibri" panose="020F0502020204030204" pitchFamily="34" charset="0"/>
              </a:rPr>
              <a:t>Spitzberg, B. H., </a:t>
            </a:r>
            <a:r>
              <a:rPr lang="en-US" sz="1200" dirty="0" err="1">
                <a:latin typeface="Calibri" panose="020F0502020204030204" pitchFamily="34" charset="0"/>
              </a:rPr>
              <a:t>Cupach</a:t>
            </a:r>
            <a:r>
              <a:rPr lang="en-US" sz="1200" dirty="0">
                <a:latin typeface="Calibri" panose="020F0502020204030204" pitchFamily="34" charset="0"/>
              </a:rPr>
              <a:t>, W. R., &amp; </a:t>
            </a:r>
            <a:r>
              <a:rPr lang="en-US" sz="1200" dirty="0" err="1">
                <a:latin typeface="Calibri" panose="020F0502020204030204" pitchFamily="34" charset="0"/>
              </a:rPr>
              <a:t>Ciceraro</a:t>
            </a:r>
            <a:r>
              <a:rPr lang="en-US" sz="1200" baseline="30000" dirty="0">
                <a:latin typeface="Calibri" panose="020F0502020204030204" pitchFamily="34" charset="0"/>
              </a:rPr>
              <a:t>‡</a:t>
            </a:r>
            <a:r>
              <a:rPr lang="en-US" sz="1200" dirty="0">
                <a:latin typeface="Calibri" panose="020F0502020204030204" pitchFamily="34" charset="0"/>
              </a:rPr>
              <a:t>, L. D. L. (2010). Sex differences in stalking and obsessive relational intrusion: Two meta-analyses. </a:t>
            </a:r>
            <a:r>
              <a:rPr lang="en-US" sz="1200" i="1" dirty="0">
                <a:latin typeface="Calibri" panose="020F0502020204030204" pitchFamily="34" charset="0"/>
              </a:rPr>
              <a:t>Partner Abuse, 1</a:t>
            </a:r>
            <a:r>
              <a:rPr lang="en-US" sz="1200" dirty="0">
                <a:latin typeface="Calibri" panose="020F0502020204030204" pitchFamily="34" charset="0"/>
              </a:rPr>
              <a:t>, 259-285.</a:t>
            </a:r>
            <a:r>
              <a:rPr lang="en-US" sz="1200" i="1" dirty="0">
                <a:latin typeface="Calibri" panose="020F0502020204030204" pitchFamily="34" charset="0"/>
              </a:rPr>
              <a:t> </a:t>
            </a:r>
            <a:r>
              <a:rPr lang="en-US" sz="1200" dirty="0" err="1">
                <a:latin typeface="Calibri" panose="020F0502020204030204" pitchFamily="34" charset="0"/>
              </a:rPr>
              <a:t>doi</a:t>
            </a:r>
            <a:r>
              <a:rPr lang="en-US" sz="1200" dirty="0">
                <a:latin typeface="Calibri" panose="020F0502020204030204" pitchFamily="34" charset="0"/>
              </a:rPr>
              <a:t>: 10.1891/1946-6560.1.3.259</a:t>
            </a:r>
          </a:p>
          <a:p>
            <a:pPr marL="457200" lvl="0" indent="-457200"/>
            <a:r>
              <a:rPr lang="en-US" sz="1200" dirty="0">
                <a:latin typeface="Calibri" panose="020F0502020204030204" pitchFamily="34" charset="0"/>
              </a:rPr>
              <a:t>O’Rourke</a:t>
            </a:r>
            <a:r>
              <a:rPr lang="en-US" sz="1200" baseline="30000" dirty="0">
                <a:latin typeface="Calibri" panose="020F0502020204030204" pitchFamily="34" charset="0"/>
              </a:rPr>
              <a:t>‡</a:t>
            </a:r>
            <a:r>
              <a:rPr lang="en-US" sz="1200" dirty="0">
                <a:latin typeface="Calibri" panose="020F0502020204030204" pitchFamily="34" charset="0"/>
              </a:rPr>
              <a:t>, T., Spitzberg, B. H., &amp; </a:t>
            </a:r>
            <a:r>
              <a:rPr lang="en-US" sz="1200" dirty="0" err="1">
                <a:latin typeface="Calibri" panose="020F0502020204030204" pitchFamily="34" charset="0"/>
              </a:rPr>
              <a:t>Hannawa</a:t>
            </a:r>
            <a:r>
              <a:rPr lang="en-US" sz="1200" baseline="30000" dirty="0">
                <a:latin typeface="Calibri" panose="020F0502020204030204" pitchFamily="34" charset="0"/>
              </a:rPr>
              <a:t>‡</a:t>
            </a:r>
            <a:r>
              <a:rPr lang="en-US" sz="1200" dirty="0">
                <a:latin typeface="Calibri" panose="020F0502020204030204" pitchFamily="34" charset="0"/>
              </a:rPr>
              <a:t>, A. F. (2011). The good funeral: Toward an understanding of funeral participation and satisfaction. </a:t>
            </a:r>
            <a:r>
              <a:rPr lang="en-US" sz="1200" i="1" dirty="0">
                <a:latin typeface="Calibri" panose="020F0502020204030204" pitchFamily="34" charset="0"/>
              </a:rPr>
              <a:t>Death Studies, 35(8)</a:t>
            </a:r>
            <a:r>
              <a:rPr lang="en-US" sz="1200" dirty="0">
                <a:latin typeface="Calibri" panose="020F0502020204030204" pitchFamily="34" charset="0"/>
              </a:rPr>
              <a:t>, 1-22</a:t>
            </a:r>
            <a:r>
              <a:rPr lang="en-US" sz="1200" i="1" dirty="0">
                <a:latin typeface="Calibri" panose="020F0502020204030204" pitchFamily="34" charset="0"/>
              </a:rPr>
              <a:t>. </a:t>
            </a:r>
            <a:r>
              <a:rPr lang="en-US" sz="1200" dirty="0" err="1">
                <a:latin typeface="Calibri" panose="020F0502020204030204" pitchFamily="34" charset="0"/>
              </a:rPr>
              <a:t>doi</a:t>
            </a:r>
            <a:r>
              <a:rPr lang="en-US" sz="1200" dirty="0">
                <a:latin typeface="Calibri" panose="020F0502020204030204" pitchFamily="34" charset="0"/>
              </a:rPr>
              <a:t>: 10.1080/07481187.2011.553309</a:t>
            </a:r>
          </a:p>
          <a:p>
            <a:pPr marL="457200" lvl="0" indent="-457200"/>
            <a:r>
              <a:rPr lang="en-US" sz="1200" dirty="0">
                <a:latin typeface="Calibri" panose="020F0502020204030204" pitchFamily="34" charset="0"/>
              </a:rPr>
              <a:t>Nguyen</a:t>
            </a:r>
            <a:r>
              <a:rPr lang="en-US" sz="1200" baseline="30000" dirty="0">
                <a:latin typeface="Calibri" panose="020F0502020204030204" pitchFamily="34" charset="0"/>
              </a:rPr>
              <a:t>‡</a:t>
            </a:r>
            <a:r>
              <a:rPr lang="en-US" sz="1200" dirty="0">
                <a:latin typeface="Calibri" panose="020F0502020204030204" pitchFamily="34" charset="0"/>
              </a:rPr>
              <a:t>, L. K., Spitzberg, B. H., &amp; Lee, C. M. (2012). Coping with obsessive relational intrusion and stalking: The role of social support and coping strategies. </a:t>
            </a:r>
            <a:r>
              <a:rPr lang="en-US" sz="1200" i="1" dirty="0">
                <a:latin typeface="Calibri" panose="020F0502020204030204" pitchFamily="34" charset="0"/>
              </a:rPr>
              <a:t>Violence &amp; Victims, 27</a:t>
            </a:r>
            <a:r>
              <a:rPr lang="en-US" sz="1200" dirty="0">
                <a:latin typeface="Calibri" panose="020F0502020204030204" pitchFamily="34" charset="0"/>
              </a:rPr>
              <a:t>(3), 414-433. </a:t>
            </a:r>
            <a:r>
              <a:rPr lang="en-US" sz="1200" dirty="0" err="1">
                <a:latin typeface="Calibri" panose="020F0502020204030204" pitchFamily="34" charset="0"/>
              </a:rPr>
              <a:t>doi</a:t>
            </a:r>
            <a:r>
              <a:rPr lang="en-US" sz="1200" dirty="0">
                <a:latin typeface="Calibri" panose="020F0502020204030204" pitchFamily="34" charset="0"/>
              </a:rPr>
              <a:t>: 10.1891/0886-6708.27.3.414</a:t>
            </a:r>
          </a:p>
          <a:p>
            <a:pPr marL="457200" lvl="0" indent="-457200"/>
            <a:r>
              <a:rPr lang="en-US" sz="1200" dirty="0">
                <a:latin typeface="Calibri" panose="020F0502020204030204" pitchFamily="34" charset="0"/>
              </a:rPr>
              <a:t>Spitzberg, B. H., </a:t>
            </a:r>
            <a:r>
              <a:rPr lang="en-US" sz="1200" dirty="0" err="1">
                <a:latin typeface="Calibri" panose="020F0502020204030204" pitchFamily="34" charset="0"/>
              </a:rPr>
              <a:t>Cupach</a:t>
            </a:r>
            <a:r>
              <a:rPr lang="en-US" sz="1200" dirty="0">
                <a:latin typeface="Calibri" panose="020F0502020204030204" pitchFamily="34" charset="0"/>
              </a:rPr>
              <a:t>, W. R., </a:t>
            </a:r>
            <a:r>
              <a:rPr lang="en-US" sz="1200" dirty="0" err="1">
                <a:latin typeface="Calibri" panose="020F0502020204030204" pitchFamily="34" charset="0"/>
              </a:rPr>
              <a:t>Hannawa</a:t>
            </a:r>
            <a:r>
              <a:rPr lang="en-US" sz="1200" baseline="30000" dirty="0">
                <a:latin typeface="Calibri" panose="020F0502020204030204" pitchFamily="34" charset="0"/>
              </a:rPr>
              <a:t>‡</a:t>
            </a:r>
            <a:r>
              <a:rPr lang="en-US" sz="1200" dirty="0">
                <a:latin typeface="Calibri" panose="020F0502020204030204" pitchFamily="34" charset="0"/>
              </a:rPr>
              <a:t>, A. F., &amp; Crowley</a:t>
            </a:r>
            <a:r>
              <a:rPr lang="en-US" sz="1200" baseline="30000" dirty="0">
                <a:latin typeface="Calibri" panose="020F0502020204030204" pitchFamily="34" charset="0"/>
              </a:rPr>
              <a:t>‡</a:t>
            </a:r>
            <a:r>
              <a:rPr lang="en-US" sz="1200" dirty="0">
                <a:latin typeface="Calibri" panose="020F0502020204030204" pitchFamily="34" charset="0"/>
              </a:rPr>
              <a:t>, J. (2014). A preliminary test of a relational goal pursuit theory of obsessive relational intrusion and stalking. </a:t>
            </a:r>
            <a:r>
              <a:rPr lang="en-US" sz="1200" i="1" dirty="0">
                <a:latin typeface="Calibri" panose="020F0502020204030204" pitchFamily="34" charset="0"/>
              </a:rPr>
              <a:t>Studies in Communication Sciences, 14</a:t>
            </a:r>
            <a:r>
              <a:rPr lang="en-US" sz="1200" dirty="0">
                <a:latin typeface="Calibri" panose="020F0502020204030204" pitchFamily="34" charset="0"/>
              </a:rPr>
              <a:t>, 29-36. </a:t>
            </a:r>
            <a:r>
              <a:rPr lang="en-US" sz="1200" dirty="0" err="1">
                <a:latin typeface="Calibri" panose="020F0502020204030204" pitchFamily="34" charset="0"/>
              </a:rPr>
              <a:t>doi</a:t>
            </a:r>
            <a:r>
              <a:rPr lang="en-US" sz="1200" dirty="0">
                <a:latin typeface="Calibri" panose="020F0502020204030204" pitchFamily="34" charset="0"/>
              </a:rPr>
              <a:t>: 10.1016/j.scoms.2014.03.007 </a:t>
            </a:r>
          </a:p>
          <a:p>
            <a:pPr marL="457200" lvl="0" indent="-457200"/>
            <a:r>
              <a:rPr lang="en-US" sz="1200" dirty="0">
                <a:latin typeface="Calibri" panose="020F0502020204030204" pitchFamily="34" charset="0"/>
              </a:rPr>
              <a:t>Schultz</a:t>
            </a:r>
            <a:r>
              <a:rPr lang="en-US" sz="1200" baseline="30000" dirty="0">
                <a:latin typeface="Calibri" panose="020F0502020204030204" pitchFamily="34" charset="0"/>
              </a:rPr>
              <a:t>‡</a:t>
            </a:r>
            <a:r>
              <a:rPr lang="en-US" sz="1200" dirty="0">
                <a:latin typeface="Calibri" panose="020F0502020204030204" pitchFamily="34" charset="0"/>
              </a:rPr>
              <a:t>, A., Moore</a:t>
            </a:r>
            <a:r>
              <a:rPr lang="en-US" sz="1200" baseline="30000" dirty="0">
                <a:latin typeface="Calibri" panose="020F0502020204030204" pitchFamily="34" charset="0"/>
              </a:rPr>
              <a:t>‡</a:t>
            </a:r>
            <a:r>
              <a:rPr lang="en-US" sz="1200" dirty="0">
                <a:latin typeface="Calibri" panose="020F0502020204030204" pitchFamily="34" charset="0"/>
              </a:rPr>
              <a:t>, J., &amp; Spitzberg, B. H. (2014).  Once upon a midnight stalker: A content analysis of stalking in films. </a:t>
            </a:r>
            <a:r>
              <a:rPr lang="en-US" sz="1200" i="1" dirty="0">
                <a:latin typeface="Calibri" panose="020F0502020204030204" pitchFamily="34" charset="0"/>
              </a:rPr>
              <a:t>Western Communication Journal, 78</a:t>
            </a:r>
            <a:r>
              <a:rPr lang="en-US" sz="1200" dirty="0">
                <a:latin typeface="Calibri" panose="020F0502020204030204" pitchFamily="34" charset="0"/>
              </a:rPr>
              <a:t>(5), 612-636. </a:t>
            </a:r>
            <a:r>
              <a:rPr lang="en-US" sz="1200" dirty="0" err="1">
                <a:latin typeface="Calibri" panose="020F0502020204030204" pitchFamily="34" charset="0"/>
              </a:rPr>
              <a:t>doi</a:t>
            </a:r>
            <a:r>
              <a:rPr lang="en-US" sz="1200" dirty="0">
                <a:latin typeface="Calibri" panose="020F0502020204030204" pitchFamily="34" charset="0"/>
              </a:rPr>
              <a:t>: 10.1080/10570314.2013.809475</a:t>
            </a:r>
          </a:p>
          <a:p>
            <a:pPr marL="457200" lvl="0" indent="-457200"/>
            <a:r>
              <a:rPr lang="en-US" sz="1200" dirty="0">
                <a:latin typeface="Calibri" panose="020F0502020204030204" pitchFamily="34" charset="0"/>
              </a:rPr>
              <a:t>De Fazio, L., </a:t>
            </a:r>
            <a:r>
              <a:rPr lang="en-US" sz="1200" dirty="0" err="1">
                <a:latin typeface="Calibri" panose="020F0502020204030204" pitchFamily="34" charset="0"/>
              </a:rPr>
              <a:t>Sgarbi</a:t>
            </a:r>
            <a:r>
              <a:rPr lang="en-US" sz="1200" dirty="0">
                <a:latin typeface="Calibri" panose="020F0502020204030204" pitchFamily="34" charset="0"/>
              </a:rPr>
              <a:t>, C., Moore</a:t>
            </a:r>
            <a:r>
              <a:rPr lang="en-US" sz="1200" baseline="30000" dirty="0">
                <a:latin typeface="Calibri" panose="020F0502020204030204" pitchFamily="34" charset="0"/>
              </a:rPr>
              <a:t>‡</a:t>
            </a:r>
            <a:r>
              <a:rPr lang="en-US" sz="1200" dirty="0">
                <a:latin typeface="Calibri" panose="020F0502020204030204" pitchFamily="34" charset="0"/>
              </a:rPr>
              <a:t>, J., &amp; Spitzberg, B. H. (in press). The impact of criminalization of stalking on Italian students:  Adherence to stalking myths. </a:t>
            </a:r>
            <a:r>
              <a:rPr lang="en-US" sz="1200" i="1" dirty="0">
                <a:latin typeface="Calibri" panose="020F0502020204030204" pitchFamily="34" charset="0"/>
              </a:rPr>
              <a:t>Journal of Aggression, Maltreatment &amp; Trauma</a:t>
            </a:r>
            <a:r>
              <a:rPr lang="en-US" sz="1200" dirty="0">
                <a:latin typeface="Calibri" panose="020F0502020204030204" pitchFamily="34" charset="0"/>
              </a:rPr>
              <a:t>.</a:t>
            </a:r>
          </a:p>
          <a:p>
            <a:pPr marL="457200" lvl="0" indent="-457200"/>
            <a:r>
              <a:rPr lang="en-US" sz="1200" dirty="0">
                <a:latin typeface="Calibri" panose="020F0502020204030204" pitchFamily="34" charset="0"/>
              </a:rPr>
              <a:t>Pereira, F., Spitzberg, B. H., &amp; Matos, M. (2016). Cyber-harassment victimization in Portugal: Prevalence, fear and help-seeking among adolescents. </a:t>
            </a:r>
            <a:r>
              <a:rPr lang="en-US" sz="1200" i="1" dirty="0">
                <a:latin typeface="Calibri" panose="020F0502020204030204" pitchFamily="34" charset="0"/>
              </a:rPr>
              <a:t>Computer and Human Behavior, 62,</a:t>
            </a:r>
            <a:r>
              <a:rPr lang="en-US" sz="1200" dirty="0">
                <a:latin typeface="Calibri" panose="020F0502020204030204" pitchFamily="34" charset="0"/>
              </a:rPr>
              <a:t> 136-146. http://dx.doi.org/10.1016//j.chb.2016.03.039</a:t>
            </a:r>
          </a:p>
          <a:p>
            <a:pPr marL="457200" lvl="0" indent="-457200"/>
            <a:r>
              <a:rPr lang="en-US" sz="1200" dirty="0">
                <a:latin typeface="Calibri" panose="020F0502020204030204" pitchFamily="34" charset="0"/>
              </a:rPr>
              <a:t>Spitzberg, B. H. (in press). Acknowledgement of unwanted pursuit, threats, assault and stalking in a college population. </a:t>
            </a:r>
            <a:r>
              <a:rPr lang="en-US" sz="1200" i="1" dirty="0">
                <a:latin typeface="Calibri" panose="020F0502020204030204" pitchFamily="34" charset="0"/>
              </a:rPr>
              <a:t>Psychology of Violence.</a:t>
            </a:r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5" name="Text Box 106"/>
          <p:cNvSpPr txBox="1">
            <a:spLocks noChangeArrowheads="1"/>
          </p:cNvSpPr>
          <p:nvPr/>
        </p:nvSpPr>
        <p:spPr bwMode="auto">
          <a:xfrm>
            <a:off x="0" y="762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kern="1200" dirty="0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Selected </a:t>
            </a:r>
            <a:r>
              <a:rPr lang="en-US" sz="2800" b="1" kern="1200" dirty="0" smtClean="0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‘Dark Side’ Sources</a:t>
            </a:r>
            <a:endParaRPr lang="en-US" sz="2800" b="1" kern="1200" dirty="0">
              <a:solidFill>
                <a:srgbClr val="FFFFFF">
                  <a:lumMod val="95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0" y="685800"/>
            <a:ext cx="8382000" cy="1588"/>
          </a:xfrm>
          <a:prstGeom prst="straightConnector1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tailEnd type="arrow"/>
          </a:ln>
          <a:effectLst>
            <a:glow rad="228600">
              <a:srgbClr val="00B0F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03044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Text Box 66"/>
          <p:cNvSpPr txBox="1">
            <a:spLocks noChangeArrowheads="1"/>
          </p:cNvSpPr>
          <p:nvPr/>
        </p:nvSpPr>
        <p:spPr bwMode="auto">
          <a:xfrm>
            <a:off x="228600" y="914400"/>
            <a:ext cx="868680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lvl="0" indent="-457200"/>
            <a:r>
              <a:rPr lang="de-DE" sz="1200" dirty="0">
                <a:latin typeface="Calibri" panose="020F0502020204030204" pitchFamily="34" charset="0"/>
              </a:rPr>
              <a:t>Guerrero</a:t>
            </a:r>
            <a:r>
              <a:rPr lang="de-DE" sz="1200" baseline="30000" dirty="0">
                <a:latin typeface="Calibri" panose="020F0502020204030204" pitchFamily="34" charset="0"/>
              </a:rPr>
              <a:t>†</a:t>
            </a:r>
            <a:r>
              <a:rPr lang="de-DE" sz="1200" dirty="0">
                <a:latin typeface="Calibri" panose="020F0502020204030204" pitchFamily="34" charset="0"/>
              </a:rPr>
              <a:t>, L. K., Andersen, P. A., Jorgensen</a:t>
            </a:r>
            <a:r>
              <a:rPr lang="de-DE" sz="1200" baseline="30000" dirty="0">
                <a:latin typeface="Calibri" panose="020F0502020204030204" pitchFamily="34" charset="0"/>
              </a:rPr>
              <a:t>†</a:t>
            </a:r>
            <a:r>
              <a:rPr lang="de-DE" sz="1200" dirty="0">
                <a:latin typeface="Calibri" panose="020F0502020204030204" pitchFamily="34" charset="0"/>
              </a:rPr>
              <a:t>, P. F., Spitzberg, B. H., &amp; Eloy</a:t>
            </a:r>
            <a:r>
              <a:rPr lang="de-DE" sz="1200" baseline="30000" dirty="0">
                <a:latin typeface="Calibri" panose="020F0502020204030204" pitchFamily="34" charset="0"/>
              </a:rPr>
              <a:t>†</a:t>
            </a:r>
            <a:r>
              <a:rPr lang="de-DE" sz="1200" dirty="0">
                <a:latin typeface="Calibri" panose="020F0502020204030204" pitchFamily="34" charset="0"/>
              </a:rPr>
              <a:t>, S. V. (1995). </a:t>
            </a:r>
            <a:r>
              <a:rPr lang="en-US" sz="1200" dirty="0">
                <a:latin typeface="Calibri" panose="020F0502020204030204" pitchFamily="34" charset="0"/>
              </a:rPr>
              <a:t>Coping with the green-eyed monster: Conceptualizing and measuring communicative and behavioral reactions to romantic jealousy. </a:t>
            </a:r>
            <a:r>
              <a:rPr lang="en-US" sz="1200" i="1" dirty="0">
                <a:latin typeface="Calibri" panose="020F0502020204030204" pitchFamily="34" charset="0"/>
              </a:rPr>
              <a:t>Western Journal of Communication, 59</a:t>
            </a:r>
            <a:r>
              <a:rPr lang="en-US" sz="1200" dirty="0">
                <a:latin typeface="Calibri" panose="020F0502020204030204" pitchFamily="34" charset="0"/>
              </a:rPr>
              <a:t>, 1-35. DOI: 10.1080/10570319509374523</a:t>
            </a:r>
          </a:p>
          <a:p>
            <a:pPr marL="457200" lvl="0" indent="-457200"/>
            <a:r>
              <a:rPr lang="de-DE" sz="1200" dirty="0">
                <a:latin typeface="Calibri" panose="020F0502020204030204" pitchFamily="34" charset="0"/>
              </a:rPr>
              <a:t>Spitzberg, B. H., Marshall, L., &amp; Cupach, W. R. (2001). </a:t>
            </a:r>
            <a:r>
              <a:rPr lang="en-US" sz="1200" dirty="0">
                <a:latin typeface="Calibri" panose="020F0502020204030204" pitchFamily="34" charset="0"/>
              </a:rPr>
              <a:t>Obsessive relational intrusion, coping, and sexual coercion victimization. </a:t>
            </a:r>
            <a:r>
              <a:rPr lang="en-US" sz="1200" i="1" dirty="0">
                <a:latin typeface="Calibri" panose="020F0502020204030204" pitchFamily="34" charset="0"/>
              </a:rPr>
              <a:t>Communication Reports, 14</a:t>
            </a:r>
            <a:r>
              <a:rPr lang="en-US" sz="1200" dirty="0">
                <a:latin typeface="Calibri" panose="020F0502020204030204" pitchFamily="34" charset="0"/>
              </a:rPr>
              <a:t>, 19-30.</a:t>
            </a:r>
          </a:p>
          <a:p>
            <a:pPr marL="457200" lvl="0" indent="-457200"/>
            <a:r>
              <a:rPr lang="de-DE" sz="1200" dirty="0">
                <a:latin typeface="Calibri" panose="020F0502020204030204" pitchFamily="34" charset="0"/>
              </a:rPr>
              <a:t>Spitzberg, B. H., &amp; Hoobler</a:t>
            </a:r>
            <a:r>
              <a:rPr lang="de-DE" sz="1200" baseline="30000" dirty="0">
                <a:latin typeface="Calibri" panose="020F0502020204030204" pitchFamily="34" charset="0"/>
              </a:rPr>
              <a:t>‡</a:t>
            </a:r>
            <a:r>
              <a:rPr lang="de-DE" sz="1200" dirty="0">
                <a:latin typeface="Calibri" panose="020F0502020204030204" pitchFamily="34" charset="0"/>
              </a:rPr>
              <a:t>, G. (2002). </a:t>
            </a:r>
            <a:r>
              <a:rPr lang="en-US" sz="1200" dirty="0">
                <a:latin typeface="Calibri" panose="020F0502020204030204" pitchFamily="34" charset="0"/>
              </a:rPr>
              <a:t>Cyberstalking and the technologies of interpersonal terrorism. </a:t>
            </a:r>
            <a:r>
              <a:rPr lang="en-US" sz="1200" i="1" dirty="0">
                <a:latin typeface="Calibri" panose="020F0502020204030204" pitchFamily="34" charset="0"/>
              </a:rPr>
              <a:t>New Media &amp; Society, 14</a:t>
            </a:r>
            <a:r>
              <a:rPr lang="en-US" sz="1200" dirty="0">
                <a:latin typeface="Calibri" panose="020F0502020204030204" pitchFamily="34" charset="0"/>
              </a:rPr>
              <a:t>, 67-88. </a:t>
            </a:r>
            <a:r>
              <a:rPr lang="en-US" sz="1200" dirty="0" err="1">
                <a:latin typeface="Calibri" panose="020F0502020204030204" pitchFamily="34" charset="0"/>
              </a:rPr>
              <a:t>doi</a:t>
            </a:r>
            <a:r>
              <a:rPr lang="en-US" sz="1200" dirty="0">
                <a:latin typeface="Calibri" panose="020F0502020204030204" pitchFamily="34" charset="0"/>
              </a:rPr>
              <a:t>: 10.1177/14614440222226271</a:t>
            </a:r>
          </a:p>
          <a:p>
            <a:pPr marL="457200" lvl="0" indent="-457200"/>
            <a:r>
              <a:rPr lang="de-DE" sz="1200" dirty="0">
                <a:latin typeface="Calibri" panose="020F0502020204030204" pitchFamily="34" charset="0"/>
              </a:rPr>
              <a:t>Fleischmann</a:t>
            </a:r>
            <a:r>
              <a:rPr lang="de-DE" sz="1200" baseline="30000" dirty="0">
                <a:latin typeface="Calibri" panose="020F0502020204030204" pitchFamily="34" charset="0"/>
              </a:rPr>
              <a:t>‡</a:t>
            </a:r>
            <a:r>
              <a:rPr lang="de-DE" sz="1200" dirty="0">
                <a:latin typeface="Calibri" panose="020F0502020204030204" pitchFamily="34" charset="0"/>
              </a:rPr>
              <a:t>, A. A., Spitzberg, B. H., Andersen, P. A., &amp; Roesch, S. C. (2005). </a:t>
            </a:r>
            <a:r>
              <a:rPr lang="en-US" sz="1200" dirty="0">
                <a:latin typeface="Calibri" panose="020F0502020204030204" pitchFamily="34" charset="0"/>
              </a:rPr>
              <a:t>Tickling the monster: Jealousy induction in relationships. </a:t>
            </a:r>
            <a:r>
              <a:rPr lang="en-US" sz="1200" i="1" dirty="0">
                <a:latin typeface="Calibri" panose="020F0502020204030204" pitchFamily="34" charset="0"/>
              </a:rPr>
              <a:t>Journal of Social and Personal Relationships</a:t>
            </a:r>
            <a:r>
              <a:rPr lang="en-US" sz="1200" dirty="0">
                <a:latin typeface="Calibri" panose="020F0502020204030204" pitchFamily="34" charset="0"/>
              </a:rPr>
              <a:t>, </a:t>
            </a:r>
            <a:r>
              <a:rPr lang="en-US" sz="1200" i="1" dirty="0">
                <a:latin typeface="Calibri" panose="020F0502020204030204" pitchFamily="34" charset="0"/>
              </a:rPr>
              <a:t>22</a:t>
            </a:r>
            <a:r>
              <a:rPr lang="en-US" sz="1200" dirty="0">
                <a:latin typeface="Calibri" panose="020F0502020204030204" pitchFamily="34" charset="0"/>
              </a:rPr>
              <a:t>, 49-73. doi:10.1177/0265407505049321</a:t>
            </a:r>
          </a:p>
          <a:p>
            <a:pPr marL="457200" lvl="0" indent="-457200"/>
            <a:r>
              <a:rPr lang="de-DE" sz="1200" dirty="0">
                <a:latin typeface="Calibri" panose="020F0502020204030204" pitchFamily="34" charset="0"/>
              </a:rPr>
              <a:t>Hannawa</a:t>
            </a:r>
            <a:r>
              <a:rPr lang="de-DE" sz="1200" baseline="30000" dirty="0">
                <a:latin typeface="Calibri" panose="020F0502020204030204" pitchFamily="34" charset="0"/>
              </a:rPr>
              <a:t>‡</a:t>
            </a:r>
            <a:r>
              <a:rPr lang="de-DE" sz="1200" dirty="0">
                <a:latin typeface="Calibri" panose="020F0502020204030204" pitchFamily="34" charset="0"/>
              </a:rPr>
              <a:t>, A. F., Spitzberg, B. H., Wiering</a:t>
            </a:r>
            <a:r>
              <a:rPr lang="de-DE" sz="1200" baseline="30000" dirty="0">
                <a:latin typeface="Calibri" panose="020F0502020204030204" pitchFamily="34" charset="0"/>
              </a:rPr>
              <a:t>†</a:t>
            </a:r>
            <a:r>
              <a:rPr lang="de-DE" sz="1200" dirty="0">
                <a:latin typeface="Calibri" panose="020F0502020204030204" pitchFamily="34" charset="0"/>
              </a:rPr>
              <a:t>, L., &amp; Teranishi</a:t>
            </a:r>
            <a:r>
              <a:rPr lang="de-DE" sz="1200" baseline="30000" dirty="0">
                <a:latin typeface="Calibri" panose="020F0502020204030204" pitchFamily="34" charset="0"/>
              </a:rPr>
              <a:t>‡</a:t>
            </a:r>
            <a:r>
              <a:rPr lang="de-DE" sz="1200" dirty="0">
                <a:latin typeface="Calibri" panose="020F0502020204030204" pitchFamily="34" charset="0"/>
              </a:rPr>
              <a:t>, C. (2006). </a:t>
            </a:r>
            <a:r>
              <a:rPr lang="en-US" sz="1200" dirty="0">
                <a:latin typeface="Calibri" panose="020F0502020204030204" pitchFamily="34" charset="0"/>
              </a:rPr>
              <a:t>"If I can’t have you, no one can”: Development of a Relational Entitlement and Proprietariness Scale (REPS). </a:t>
            </a:r>
            <a:r>
              <a:rPr lang="en-US" sz="1200" i="1" dirty="0">
                <a:latin typeface="Calibri" panose="020F0502020204030204" pitchFamily="34" charset="0"/>
              </a:rPr>
              <a:t>Journal of Interpersonal Violence, 21</a:t>
            </a:r>
            <a:r>
              <a:rPr lang="en-US" sz="1200" dirty="0">
                <a:latin typeface="Calibri" panose="020F0502020204030204" pitchFamily="34" charset="0"/>
              </a:rPr>
              <a:t>, 539-560. DOI:10.1891/vivi.21.5.539</a:t>
            </a:r>
          </a:p>
          <a:p>
            <a:pPr marL="457200" lvl="0" indent="-457200"/>
            <a:r>
              <a:rPr lang="de-DE" sz="1200" dirty="0">
                <a:latin typeface="Calibri" panose="020F0502020204030204" pitchFamily="34" charset="0"/>
              </a:rPr>
              <a:t>Spitzberg, B. H., &amp; Veksler</a:t>
            </a:r>
            <a:r>
              <a:rPr lang="de-DE" sz="1200" baseline="30000" dirty="0">
                <a:latin typeface="Calibri" panose="020F0502020204030204" pitchFamily="34" charset="0"/>
              </a:rPr>
              <a:t>‡</a:t>
            </a:r>
            <a:r>
              <a:rPr lang="de-DE" sz="1200" dirty="0">
                <a:latin typeface="Calibri" panose="020F0502020204030204" pitchFamily="34" charset="0"/>
              </a:rPr>
              <a:t>, A. E. (2007). </a:t>
            </a:r>
            <a:r>
              <a:rPr lang="en-US" sz="1200" dirty="0">
                <a:latin typeface="Calibri" panose="020F0502020204030204" pitchFamily="34" charset="0"/>
              </a:rPr>
              <a:t>The personality of pursuit: Personality attributions of unwanted pursuers and stalkers. </a:t>
            </a:r>
            <a:r>
              <a:rPr lang="en-US" sz="1200" i="1" dirty="0">
                <a:latin typeface="Calibri" panose="020F0502020204030204" pitchFamily="34" charset="0"/>
              </a:rPr>
              <a:t>Violence and Victims, 22</a:t>
            </a:r>
            <a:r>
              <a:rPr lang="en-US" sz="1200" dirty="0">
                <a:latin typeface="Calibri" panose="020F0502020204030204" pitchFamily="34" charset="0"/>
              </a:rPr>
              <a:t>, 275-289. </a:t>
            </a:r>
            <a:r>
              <a:rPr lang="en-US" sz="1200" dirty="0" err="1">
                <a:latin typeface="Calibri" panose="020F0502020204030204" pitchFamily="34" charset="0"/>
              </a:rPr>
              <a:t>doi</a:t>
            </a:r>
            <a:r>
              <a:rPr lang="en-US" sz="1200" dirty="0">
                <a:latin typeface="Calibri" panose="020F0502020204030204" pitchFamily="34" charset="0"/>
              </a:rPr>
              <a:t>: 10.1891/088667007780842838</a:t>
            </a:r>
          </a:p>
          <a:p>
            <a:pPr marL="457200" lvl="0" indent="-457200"/>
            <a:r>
              <a:rPr lang="en-US" sz="1200" dirty="0">
                <a:latin typeface="Calibri" panose="020F0502020204030204" pitchFamily="34" charset="0"/>
              </a:rPr>
              <a:t>Spitzberg, B. H., </a:t>
            </a:r>
            <a:r>
              <a:rPr lang="en-US" sz="1200" dirty="0" err="1">
                <a:latin typeface="Calibri" panose="020F0502020204030204" pitchFamily="34" charset="0"/>
              </a:rPr>
              <a:t>Cupach</a:t>
            </a:r>
            <a:r>
              <a:rPr lang="en-US" sz="1200" dirty="0">
                <a:latin typeface="Calibri" panose="020F0502020204030204" pitchFamily="34" charset="0"/>
              </a:rPr>
              <a:t>, W. R., &amp; </a:t>
            </a:r>
            <a:r>
              <a:rPr lang="en-US" sz="1200" dirty="0" err="1">
                <a:latin typeface="Calibri" panose="020F0502020204030204" pitchFamily="34" charset="0"/>
              </a:rPr>
              <a:t>Ciceraro</a:t>
            </a:r>
            <a:r>
              <a:rPr lang="en-US" sz="1200" baseline="30000" dirty="0">
                <a:latin typeface="Calibri" panose="020F0502020204030204" pitchFamily="34" charset="0"/>
              </a:rPr>
              <a:t>‡</a:t>
            </a:r>
            <a:r>
              <a:rPr lang="en-US" sz="1200" dirty="0">
                <a:latin typeface="Calibri" panose="020F0502020204030204" pitchFamily="34" charset="0"/>
              </a:rPr>
              <a:t>, L. D. L. (2010). Sex differences in stalking and obsessive relational intrusion: Two meta-analyses. </a:t>
            </a:r>
            <a:r>
              <a:rPr lang="en-US" sz="1200" i="1" dirty="0">
                <a:latin typeface="Calibri" panose="020F0502020204030204" pitchFamily="34" charset="0"/>
              </a:rPr>
              <a:t>Partner Abuse, 1</a:t>
            </a:r>
            <a:r>
              <a:rPr lang="en-US" sz="1200" dirty="0">
                <a:latin typeface="Calibri" panose="020F0502020204030204" pitchFamily="34" charset="0"/>
              </a:rPr>
              <a:t>, 259-285.</a:t>
            </a:r>
            <a:r>
              <a:rPr lang="en-US" sz="1200" i="1" dirty="0">
                <a:latin typeface="Calibri" panose="020F0502020204030204" pitchFamily="34" charset="0"/>
              </a:rPr>
              <a:t> </a:t>
            </a:r>
            <a:r>
              <a:rPr lang="en-US" sz="1200" dirty="0" err="1">
                <a:latin typeface="Calibri" panose="020F0502020204030204" pitchFamily="34" charset="0"/>
              </a:rPr>
              <a:t>doi</a:t>
            </a:r>
            <a:r>
              <a:rPr lang="en-US" sz="1200" dirty="0">
                <a:latin typeface="Calibri" panose="020F0502020204030204" pitchFamily="34" charset="0"/>
              </a:rPr>
              <a:t>: 10.1891/1946-6560.1.3.259</a:t>
            </a:r>
          </a:p>
          <a:p>
            <a:pPr marL="457200" lvl="0" indent="-457200"/>
            <a:r>
              <a:rPr lang="en-US" sz="1200" dirty="0">
                <a:latin typeface="Calibri" panose="020F0502020204030204" pitchFamily="34" charset="0"/>
              </a:rPr>
              <a:t>O’Rourke</a:t>
            </a:r>
            <a:r>
              <a:rPr lang="en-US" sz="1200" baseline="30000" dirty="0">
                <a:latin typeface="Calibri" panose="020F0502020204030204" pitchFamily="34" charset="0"/>
              </a:rPr>
              <a:t>‡</a:t>
            </a:r>
            <a:r>
              <a:rPr lang="en-US" sz="1200" dirty="0">
                <a:latin typeface="Calibri" panose="020F0502020204030204" pitchFamily="34" charset="0"/>
              </a:rPr>
              <a:t>, T., Spitzberg, B. H., &amp; </a:t>
            </a:r>
            <a:r>
              <a:rPr lang="en-US" sz="1200" dirty="0" err="1">
                <a:latin typeface="Calibri" panose="020F0502020204030204" pitchFamily="34" charset="0"/>
              </a:rPr>
              <a:t>Hannawa</a:t>
            </a:r>
            <a:r>
              <a:rPr lang="en-US" sz="1200" baseline="30000" dirty="0">
                <a:latin typeface="Calibri" panose="020F0502020204030204" pitchFamily="34" charset="0"/>
              </a:rPr>
              <a:t>‡</a:t>
            </a:r>
            <a:r>
              <a:rPr lang="en-US" sz="1200" dirty="0">
                <a:latin typeface="Calibri" panose="020F0502020204030204" pitchFamily="34" charset="0"/>
              </a:rPr>
              <a:t>, A. F. (2011). The good funeral: Toward an understanding of funeral participation and satisfaction. </a:t>
            </a:r>
            <a:r>
              <a:rPr lang="en-US" sz="1200" i="1" dirty="0">
                <a:latin typeface="Calibri" panose="020F0502020204030204" pitchFamily="34" charset="0"/>
              </a:rPr>
              <a:t>Death Studies, 35(8)</a:t>
            </a:r>
            <a:r>
              <a:rPr lang="en-US" sz="1200" dirty="0">
                <a:latin typeface="Calibri" panose="020F0502020204030204" pitchFamily="34" charset="0"/>
              </a:rPr>
              <a:t>, 1-22</a:t>
            </a:r>
            <a:r>
              <a:rPr lang="en-US" sz="1200" i="1" dirty="0">
                <a:latin typeface="Calibri" panose="020F0502020204030204" pitchFamily="34" charset="0"/>
              </a:rPr>
              <a:t>. </a:t>
            </a:r>
            <a:r>
              <a:rPr lang="en-US" sz="1200" dirty="0" err="1">
                <a:latin typeface="Calibri" panose="020F0502020204030204" pitchFamily="34" charset="0"/>
              </a:rPr>
              <a:t>doi</a:t>
            </a:r>
            <a:r>
              <a:rPr lang="en-US" sz="1200" dirty="0">
                <a:latin typeface="Calibri" panose="020F0502020204030204" pitchFamily="34" charset="0"/>
              </a:rPr>
              <a:t>: 10.1080/07481187.2011.553309</a:t>
            </a:r>
          </a:p>
          <a:p>
            <a:pPr marL="457200" lvl="0" indent="-457200"/>
            <a:r>
              <a:rPr lang="en-US" sz="1200" dirty="0">
                <a:latin typeface="Calibri" panose="020F0502020204030204" pitchFamily="34" charset="0"/>
              </a:rPr>
              <a:t>Nguyen</a:t>
            </a:r>
            <a:r>
              <a:rPr lang="en-US" sz="1200" baseline="30000" dirty="0">
                <a:latin typeface="Calibri" panose="020F0502020204030204" pitchFamily="34" charset="0"/>
              </a:rPr>
              <a:t>‡</a:t>
            </a:r>
            <a:r>
              <a:rPr lang="en-US" sz="1200" dirty="0">
                <a:latin typeface="Calibri" panose="020F0502020204030204" pitchFamily="34" charset="0"/>
              </a:rPr>
              <a:t>, L. K., Spitzberg, B. H., &amp; Lee, C. M. (2012). Coping with obsessive relational intrusion and stalking: The role of social support and coping strategies. </a:t>
            </a:r>
            <a:r>
              <a:rPr lang="en-US" sz="1200" i="1" dirty="0">
                <a:latin typeface="Calibri" panose="020F0502020204030204" pitchFamily="34" charset="0"/>
              </a:rPr>
              <a:t>Violence &amp; Victims, 27</a:t>
            </a:r>
            <a:r>
              <a:rPr lang="en-US" sz="1200" dirty="0">
                <a:latin typeface="Calibri" panose="020F0502020204030204" pitchFamily="34" charset="0"/>
              </a:rPr>
              <a:t>(3), 414-433. </a:t>
            </a:r>
            <a:r>
              <a:rPr lang="en-US" sz="1200" dirty="0" err="1">
                <a:latin typeface="Calibri" panose="020F0502020204030204" pitchFamily="34" charset="0"/>
              </a:rPr>
              <a:t>doi</a:t>
            </a:r>
            <a:r>
              <a:rPr lang="en-US" sz="1200" dirty="0">
                <a:latin typeface="Calibri" panose="020F0502020204030204" pitchFamily="34" charset="0"/>
              </a:rPr>
              <a:t>: 10.1891/0886-6708.27.3.414</a:t>
            </a:r>
          </a:p>
          <a:p>
            <a:pPr marL="457200" lvl="0" indent="-457200"/>
            <a:r>
              <a:rPr lang="en-US" sz="1200" dirty="0">
                <a:latin typeface="Calibri" panose="020F0502020204030204" pitchFamily="34" charset="0"/>
              </a:rPr>
              <a:t>Spitzberg, B. H., </a:t>
            </a:r>
            <a:r>
              <a:rPr lang="en-US" sz="1200" dirty="0" err="1">
                <a:latin typeface="Calibri" panose="020F0502020204030204" pitchFamily="34" charset="0"/>
              </a:rPr>
              <a:t>Cupach</a:t>
            </a:r>
            <a:r>
              <a:rPr lang="en-US" sz="1200" dirty="0">
                <a:latin typeface="Calibri" panose="020F0502020204030204" pitchFamily="34" charset="0"/>
              </a:rPr>
              <a:t>, W. R., </a:t>
            </a:r>
            <a:r>
              <a:rPr lang="en-US" sz="1200" dirty="0" err="1">
                <a:latin typeface="Calibri" panose="020F0502020204030204" pitchFamily="34" charset="0"/>
              </a:rPr>
              <a:t>Hannawa</a:t>
            </a:r>
            <a:r>
              <a:rPr lang="en-US" sz="1200" baseline="30000" dirty="0">
                <a:latin typeface="Calibri" panose="020F0502020204030204" pitchFamily="34" charset="0"/>
              </a:rPr>
              <a:t>‡</a:t>
            </a:r>
            <a:r>
              <a:rPr lang="en-US" sz="1200" dirty="0">
                <a:latin typeface="Calibri" panose="020F0502020204030204" pitchFamily="34" charset="0"/>
              </a:rPr>
              <a:t>, A. F., &amp; Crowley</a:t>
            </a:r>
            <a:r>
              <a:rPr lang="en-US" sz="1200" baseline="30000" dirty="0">
                <a:latin typeface="Calibri" panose="020F0502020204030204" pitchFamily="34" charset="0"/>
              </a:rPr>
              <a:t>‡</a:t>
            </a:r>
            <a:r>
              <a:rPr lang="en-US" sz="1200" dirty="0">
                <a:latin typeface="Calibri" panose="020F0502020204030204" pitchFamily="34" charset="0"/>
              </a:rPr>
              <a:t>, J. (2014). A preliminary test of a relational goal pursuit theory of obsessive relational intrusion and stalking. </a:t>
            </a:r>
            <a:r>
              <a:rPr lang="en-US" sz="1200" i="1" dirty="0">
                <a:latin typeface="Calibri" panose="020F0502020204030204" pitchFamily="34" charset="0"/>
              </a:rPr>
              <a:t>Studies in Communication Sciences, 14</a:t>
            </a:r>
            <a:r>
              <a:rPr lang="en-US" sz="1200" dirty="0">
                <a:latin typeface="Calibri" panose="020F0502020204030204" pitchFamily="34" charset="0"/>
              </a:rPr>
              <a:t>, 29-36. </a:t>
            </a:r>
            <a:r>
              <a:rPr lang="en-US" sz="1200" dirty="0" err="1">
                <a:latin typeface="Calibri" panose="020F0502020204030204" pitchFamily="34" charset="0"/>
              </a:rPr>
              <a:t>doi</a:t>
            </a:r>
            <a:r>
              <a:rPr lang="en-US" sz="1200" dirty="0">
                <a:latin typeface="Calibri" panose="020F0502020204030204" pitchFamily="34" charset="0"/>
              </a:rPr>
              <a:t>: 10.1016/j.scoms.2014.03.007 </a:t>
            </a:r>
          </a:p>
          <a:p>
            <a:pPr marL="457200" lvl="0" indent="-457200"/>
            <a:r>
              <a:rPr lang="en-US" sz="1200" dirty="0">
                <a:latin typeface="Calibri" panose="020F0502020204030204" pitchFamily="34" charset="0"/>
              </a:rPr>
              <a:t>Schultz</a:t>
            </a:r>
            <a:r>
              <a:rPr lang="en-US" sz="1200" baseline="30000" dirty="0">
                <a:latin typeface="Calibri" panose="020F0502020204030204" pitchFamily="34" charset="0"/>
              </a:rPr>
              <a:t>‡</a:t>
            </a:r>
            <a:r>
              <a:rPr lang="en-US" sz="1200" dirty="0">
                <a:latin typeface="Calibri" panose="020F0502020204030204" pitchFamily="34" charset="0"/>
              </a:rPr>
              <a:t>, A., Moore</a:t>
            </a:r>
            <a:r>
              <a:rPr lang="en-US" sz="1200" baseline="30000" dirty="0">
                <a:latin typeface="Calibri" panose="020F0502020204030204" pitchFamily="34" charset="0"/>
              </a:rPr>
              <a:t>‡</a:t>
            </a:r>
            <a:r>
              <a:rPr lang="en-US" sz="1200" dirty="0">
                <a:latin typeface="Calibri" panose="020F0502020204030204" pitchFamily="34" charset="0"/>
              </a:rPr>
              <a:t>, J., &amp; Spitzberg, B. H. (2014).  Once upon a midnight stalker: A content analysis of stalking in films. </a:t>
            </a:r>
            <a:r>
              <a:rPr lang="en-US" sz="1200" i="1" dirty="0">
                <a:latin typeface="Calibri" panose="020F0502020204030204" pitchFamily="34" charset="0"/>
              </a:rPr>
              <a:t>Western Communication Journal, 78</a:t>
            </a:r>
            <a:r>
              <a:rPr lang="en-US" sz="1200" dirty="0">
                <a:latin typeface="Calibri" panose="020F0502020204030204" pitchFamily="34" charset="0"/>
              </a:rPr>
              <a:t>(5), 612-636. </a:t>
            </a:r>
            <a:r>
              <a:rPr lang="en-US" sz="1200" dirty="0" err="1">
                <a:latin typeface="Calibri" panose="020F0502020204030204" pitchFamily="34" charset="0"/>
              </a:rPr>
              <a:t>doi</a:t>
            </a:r>
            <a:r>
              <a:rPr lang="en-US" sz="1200" dirty="0">
                <a:latin typeface="Calibri" panose="020F0502020204030204" pitchFamily="34" charset="0"/>
              </a:rPr>
              <a:t>: 10.1080/10570314.2013.809475</a:t>
            </a:r>
          </a:p>
          <a:p>
            <a:pPr marL="457200" lvl="0" indent="-457200"/>
            <a:r>
              <a:rPr lang="en-US" sz="1200" dirty="0">
                <a:latin typeface="Calibri" panose="020F0502020204030204" pitchFamily="34" charset="0"/>
              </a:rPr>
              <a:t>De Fazio, L., </a:t>
            </a:r>
            <a:r>
              <a:rPr lang="en-US" sz="1200" dirty="0" err="1">
                <a:latin typeface="Calibri" panose="020F0502020204030204" pitchFamily="34" charset="0"/>
              </a:rPr>
              <a:t>Sgarbi</a:t>
            </a:r>
            <a:r>
              <a:rPr lang="en-US" sz="1200" dirty="0">
                <a:latin typeface="Calibri" panose="020F0502020204030204" pitchFamily="34" charset="0"/>
              </a:rPr>
              <a:t>, C., Moore</a:t>
            </a:r>
            <a:r>
              <a:rPr lang="en-US" sz="1200" baseline="30000" dirty="0">
                <a:latin typeface="Calibri" panose="020F0502020204030204" pitchFamily="34" charset="0"/>
              </a:rPr>
              <a:t>‡</a:t>
            </a:r>
            <a:r>
              <a:rPr lang="en-US" sz="1200" dirty="0">
                <a:latin typeface="Calibri" panose="020F0502020204030204" pitchFamily="34" charset="0"/>
              </a:rPr>
              <a:t>, J., &amp; Spitzberg, B. H. (in press). The impact of criminalization of stalking on Italian students:  Adherence to stalking myths. </a:t>
            </a:r>
            <a:r>
              <a:rPr lang="en-US" sz="1200" i="1" dirty="0">
                <a:latin typeface="Calibri" panose="020F0502020204030204" pitchFamily="34" charset="0"/>
              </a:rPr>
              <a:t>Journal of Aggression, Maltreatment &amp; Trauma</a:t>
            </a:r>
            <a:r>
              <a:rPr lang="en-US" sz="1200" dirty="0">
                <a:latin typeface="Calibri" panose="020F0502020204030204" pitchFamily="34" charset="0"/>
              </a:rPr>
              <a:t>.</a:t>
            </a:r>
          </a:p>
          <a:p>
            <a:pPr marL="457200" lvl="0" indent="-457200"/>
            <a:r>
              <a:rPr lang="en-US" sz="1200" dirty="0">
                <a:latin typeface="Calibri" panose="020F0502020204030204" pitchFamily="34" charset="0"/>
              </a:rPr>
              <a:t>Pereira, F., Spitzberg, B. H., &amp; Matos, M. (2016). Cyber-harassment victimization in Portugal: Prevalence, fear and help-seeking among adolescents. </a:t>
            </a:r>
            <a:r>
              <a:rPr lang="en-US" sz="1200" i="1" dirty="0">
                <a:latin typeface="Calibri" panose="020F0502020204030204" pitchFamily="34" charset="0"/>
              </a:rPr>
              <a:t>Computer and Human Behavior, 62,</a:t>
            </a:r>
            <a:r>
              <a:rPr lang="en-US" sz="1200" dirty="0">
                <a:latin typeface="Calibri" panose="020F0502020204030204" pitchFamily="34" charset="0"/>
              </a:rPr>
              <a:t> 136-146. http://dx.doi.org/10.1016//j.chb.2016.03.039</a:t>
            </a:r>
          </a:p>
          <a:p>
            <a:pPr marL="457200" lvl="0" indent="-457200"/>
            <a:r>
              <a:rPr lang="en-US" sz="1200" dirty="0">
                <a:latin typeface="Calibri" panose="020F0502020204030204" pitchFamily="34" charset="0"/>
              </a:rPr>
              <a:t>Spitzberg, B. H. (in press). Acknowledgement of unwanted pursuit, threats, assault and stalking in a college population. </a:t>
            </a:r>
            <a:r>
              <a:rPr lang="en-US" sz="1200" i="1" dirty="0">
                <a:latin typeface="Calibri" panose="020F0502020204030204" pitchFamily="34" charset="0"/>
              </a:rPr>
              <a:t>Psychology of Violence.</a:t>
            </a:r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5" name="Text Box 106"/>
          <p:cNvSpPr txBox="1">
            <a:spLocks noChangeArrowheads="1"/>
          </p:cNvSpPr>
          <p:nvPr/>
        </p:nvSpPr>
        <p:spPr bwMode="auto">
          <a:xfrm>
            <a:off x="0" y="762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kern="1200" dirty="0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Selected </a:t>
            </a:r>
            <a:r>
              <a:rPr lang="en-US" sz="2800" b="1" kern="1200" dirty="0" smtClean="0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‘Dark Side’ Sources</a:t>
            </a:r>
            <a:endParaRPr lang="en-US" sz="2800" b="1" kern="1200" dirty="0">
              <a:solidFill>
                <a:srgbClr val="FFFFFF">
                  <a:lumMod val="95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0" y="685800"/>
            <a:ext cx="8382000" cy="1588"/>
          </a:xfrm>
          <a:prstGeom prst="straightConnector1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tailEnd type="arrow"/>
          </a:ln>
          <a:effectLst>
            <a:glow rad="228600">
              <a:srgbClr val="00B0F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48719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2"/>
          <p:cNvSpPr>
            <a:spLocks noChangeArrowheads="1" noChangeShapeType="1" noTextEdit="1"/>
          </p:cNvSpPr>
          <p:nvPr/>
        </p:nvSpPr>
        <p:spPr bwMode="auto">
          <a:xfrm>
            <a:off x="990600" y="1371600"/>
            <a:ext cx="7162800" cy="43434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 dirty="0" smtClean="0">
                <a:ln w="571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dist="35921" dir="2700000" sy="50000" rotWithShape="0">
                    <a:schemeClr val="bg1">
                      <a:lumMod val="50000"/>
                      <a:lumOff val="50000"/>
                      <a:alpha val="70000"/>
                    </a:schemeClr>
                  </a:outerShdw>
                </a:effectLst>
                <a:latin typeface="Chiller"/>
              </a:rPr>
              <a:t>Functional </a:t>
            </a:r>
          </a:p>
          <a:p>
            <a:pPr algn="ctr"/>
            <a:r>
              <a:rPr lang="en-US" sz="3600" kern="10" dirty="0" smtClean="0">
                <a:ln w="571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dist="35921" dir="2700000" sy="50000" rotWithShape="0">
                    <a:schemeClr val="bg1">
                      <a:lumMod val="50000"/>
                      <a:lumOff val="50000"/>
                      <a:alpha val="70000"/>
                    </a:schemeClr>
                  </a:outerShdw>
                </a:effectLst>
                <a:latin typeface="Chiller"/>
              </a:rPr>
              <a:t>Ambivalence</a:t>
            </a:r>
            <a:endParaRPr lang="en-US" sz="3600" kern="10" dirty="0">
              <a:ln w="57150">
                <a:solidFill>
                  <a:srgbClr val="FF0000"/>
                </a:solidFill>
                <a:round/>
                <a:headEnd/>
                <a:tailEnd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dist="35921" dir="2700000" sy="50000" rotWithShape="0">
                  <a:schemeClr val="bg1">
                    <a:lumMod val="50000"/>
                    <a:lumOff val="50000"/>
                    <a:alpha val="70000"/>
                  </a:schemeClr>
                </a:outerShdw>
              </a:effectLst>
              <a:latin typeface="Chiller"/>
            </a:endParaRPr>
          </a:p>
        </p:txBody>
      </p:sp>
    </p:spTree>
    <p:extLst>
      <p:ext uri="{BB962C8B-B14F-4D97-AF65-F5344CB8AC3E}">
        <p14:creationId xmlns:p14="http://schemas.microsoft.com/office/powerpoint/2010/main" val="33043647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Text Box 66"/>
          <p:cNvSpPr txBox="1">
            <a:spLocks noChangeArrowheads="1"/>
          </p:cNvSpPr>
          <p:nvPr/>
        </p:nvSpPr>
        <p:spPr bwMode="auto">
          <a:xfrm>
            <a:off x="228600" y="914400"/>
            <a:ext cx="8686800" cy="57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lvl="0" indent="-457200"/>
            <a:r>
              <a:rPr lang="en-US" sz="1000" dirty="0">
                <a:latin typeface="Calibri" panose="020F0502020204030204" pitchFamily="34" charset="0"/>
              </a:rPr>
              <a:t>Spitzberg, B. H. (1994a). The dark side of (in)competence. In W. R. </a:t>
            </a:r>
            <a:r>
              <a:rPr lang="en-US" sz="1000" dirty="0" err="1">
                <a:latin typeface="Calibri" panose="020F0502020204030204" pitchFamily="34" charset="0"/>
              </a:rPr>
              <a:t>Cupach</a:t>
            </a:r>
            <a:r>
              <a:rPr lang="en-US" sz="1000" dirty="0">
                <a:latin typeface="Calibri" panose="020F0502020204030204" pitchFamily="34" charset="0"/>
              </a:rPr>
              <a:t> &amp; B. H. Spitzberg (Eds.), </a:t>
            </a:r>
            <a:r>
              <a:rPr lang="en-US" sz="1000" i="1" dirty="0">
                <a:latin typeface="Calibri" panose="020F0502020204030204" pitchFamily="34" charset="0"/>
              </a:rPr>
              <a:t>The dark side of interpersonal communication</a:t>
            </a:r>
            <a:r>
              <a:rPr lang="en-US" sz="1000" dirty="0">
                <a:latin typeface="Calibri" panose="020F0502020204030204" pitchFamily="34" charset="0"/>
              </a:rPr>
              <a:t> (pp. 25-49). Hillsdale, NJ: Erlbaum. </a:t>
            </a:r>
          </a:p>
          <a:p>
            <a:pPr marL="457200" lvl="0" indent="-457200"/>
            <a:r>
              <a:rPr lang="en-US" sz="1000" dirty="0">
                <a:latin typeface="Calibri" panose="020F0502020204030204" pitchFamily="34" charset="0"/>
              </a:rPr>
              <a:t>Spitzberg, B. H., Canary, D. J., &amp; </a:t>
            </a:r>
            <a:r>
              <a:rPr lang="en-US" sz="1000" dirty="0" err="1">
                <a:latin typeface="Calibri" panose="020F0502020204030204" pitchFamily="34" charset="0"/>
              </a:rPr>
              <a:t>Cupach</a:t>
            </a:r>
            <a:r>
              <a:rPr lang="en-US" sz="1000" dirty="0">
                <a:latin typeface="Calibri" panose="020F0502020204030204" pitchFamily="34" charset="0"/>
              </a:rPr>
              <a:t>, W. R. (1994). A competence-based approach to the study of interpersonal conflict. In D.D. Cahn (Ed.), </a:t>
            </a:r>
            <a:r>
              <a:rPr lang="en-US" sz="1000" i="1" dirty="0">
                <a:latin typeface="Calibri" panose="020F0502020204030204" pitchFamily="34" charset="0"/>
              </a:rPr>
              <a:t>Conflict in personal relationships</a:t>
            </a:r>
            <a:r>
              <a:rPr lang="en-US" sz="1000" dirty="0">
                <a:latin typeface="Calibri" panose="020F0502020204030204" pitchFamily="34" charset="0"/>
              </a:rPr>
              <a:t> (pp. 183-202). Hillsdale, NJ: Erlbaum.</a:t>
            </a:r>
          </a:p>
          <a:p>
            <a:pPr marL="457200" lvl="0" indent="-457200"/>
            <a:r>
              <a:rPr lang="en-US" sz="1000" dirty="0">
                <a:latin typeface="Calibri" panose="020F0502020204030204" pitchFamily="34" charset="0"/>
              </a:rPr>
              <a:t>Canary, D. J., Spitzberg, B. H., &amp; </a:t>
            </a:r>
            <a:r>
              <a:rPr lang="en-US" sz="1000" dirty="0" err="1">
                <a:latin typeface="Calibri" panose="020F0502020204030204" pitchFamily="34" charset="0"/>
              </a:rPr>
              <a:t>Semic</a:t>
            </a:r>
            <a:r>
              <a:rPr lang="en-US" sz="1000" dirty="0">
                <a:latin typeface="Calibri" panose="020F0502020204030204" pitchFamily="34" charset="0"/>
              </a:rPr>
              <a:t>, B. A. (1998). The experience and expression of anger in interpersonal settings. In P. A. Andersen &amp; L. K. Guerrero (Eds.), </a:t>
            </a:r>
            <a:r>
              <a:rPr lang="en-US" sz="1000" i="1" dirty="0">
                <a:latin typeface="Calibri" panose="020F0502020204030204" pitchFamily="34" charset="0"/>
              </a:rPr>
              <a:t>Handbook of communication and emotion: Theory, research, and applications</a:t>
            </a:r>
            <a:r>
              <a:rPr lang="en-US" sz="1000" dirty="0">
                <a:latin typeface="Calibri" panose="020F0502020204030204" pitchFamily="34" charset="0"/>
              </a:rPr>
              <a:t> (pp. 189-213). San Diego, CA: Academic Press. </a:t>
            </a:r>
            <a:r>
              <a:rPr lang="en-US" sz="1000" dirty="0" err="1">
                <a:latin typeface="Calibri" panose="020F0502020204030204" pitchFamily="34" charset="0"/>
              </a:rPr>
              <a:t>doi</a:t>
            </a:r>
            <a:r>
              <a:rPr lang="en-US" sz="1000" dirty="0">
                <a:latin typeface="Calibri" panose="020F0502020204030204" pitchFamily="34" charset="0"/>
              </a:rPr>
              <a:t>: 10.1016/b978-012057770-5/50009-6</a:t>
            </a:r>
          </a:p>
          <a:p>
            <a:pPr marL="457200" lvl="0" indent="-457200"/>
            <a:r>
              <a:rPr lang="es-MX" sz="1000" dirty="0">
                <a:latin typeface="Calibri" panose="020F0502020204030204" pitchFamily="34" charset="0"/>
              </a:rPr>
              <a:t>Spitzberg, B. H. (1998). Sexual </a:t>
            </a:r>
            <a:r>
              <a:rPr lang="es-MX" sz="1000" dirty="0" err="1">
                <a:latin typeface="Calibri" panose="020F0502020204030204" pitchFamily="34" charset="0"/>
              </a:rPr>
              <a:t>coercion</a:t>
            </a:r>
            <a:r>
              <a:rPr lang="es-MX" sz="1000" dirty="0">
                <a:latin typeface="Calibri" panose="020F0502020204030204" pitchFamily="34" charset="0"/>
              </a:rPr>
              <a:t>. </a:t>
            </a:r>
            <a:r>
              <a:rPr lang="en-US" sz="1000" dirty="0">
                <a:latin typeface="Calibri" panose="020F0502020204030204" pitchFamily="34" charset="0"/>
              </a:rPr>
              <a:t>In B. H. Spitzberg &amp; W. R. </a:t>
            </a:r>
            <a:r>
              <a:rPr lang="en-US" sz="1000" dirty="0" err="1">
                <a:latin typeface="Calibri" panose="020F0502020204030204" pitchFamily="34" charset="0"/>
              </a:rPr>
              <a:t>Cupach</a:t>
            </a:r>
            <a:r>
              <a:rPr lang="en-US" sz="1000" dirty="0">
                <a:latin typeface="Calibri" panose="020F0502020204030204" pitchFamily="34" charset="0"/>
              </a:rPr>
              <a:t> (Eds.), </a:t>
            </a:r>
            <a:r>
              <a:rPr lang="en-US" sz="1000" i="1" dirty="0">
                <a:latin typeface="Calibri" panose="020F0502020204030204" pitchFamily="34" charset="0"/>
              </a:rPr>
              <a:t>The dark side of close relationships</a:t>
            </a:r>
            <a:r>
              <a:rPr lang="en-US" sz="1000" dirty="0">
                <a:latin typeface="Calibri" panose="020F0502020204030204" pitchFamily="34" charset="0"/>
              </a:rPr>
              <a:t> (pp. 179-232). Mahwah, NJ: Erlbaum.</a:t>
            </a:r>
          </a:p>
          <a:p>
            <a:pPr marL="457200" lvl="0" indent="-457200"/>
            <a:r>
              <a:rPr lang="de-DE" sz="1000" dirty="0">
                <a:latin typeface="Calibri" panose="020F0502020204030204" pitchFamily="34" charset="0"/>
              </a:rPr>
              <a:t>Cupach, W. R., &amp; Spitzberg, B. H. (2004). </a:t>
            </a:r>
            <a:r>
              <a:rPr lang="en-US" sz="1000" dirty="0">
                <a:latin typeface="Calibri" panose="020F0502020204030204" pitchFamily="34" charset="0"/>
              </a:rPr>
              <a:t>Unrequited lust. In J. Harvey, A. Wenzel, &amp; S. </a:t>
            </a:r>
            <a:r>
              <a:rPr lang="en-US" sz="1000" dirty="0" err="1">
                <a:latin typeface="Calibri" panose="020F0502020204030204" pitchFamily="34" charset="0"/>
              </a:rPr>
              <a:t>Sprecher</a:t>
            </a:r>
            <a:r>
              <a:rPr lang="en-US" sz="1000" dirty="0">
                <a:latin typeface="Calibri" panose="020F0502020204030204" pitchFamily="34" charset="0"/>
              </a:rPr>
              <a:t> (Eds.), </a:t>
            </a:r>
            <a:r>
              <a:rPr lang="en-US" sz="1000" i="1" dirty="0">
                <a:latin typeface="Calibri" panose="020F0502020204030204" pitchFamily="34" charset="0"/>
              </a:rPr>
              <a:t>Handbook of sexuality in close relationships</a:t>
            </a:r>
            <a:r>
              <a:rPr lang="en-US" sz="1000" dirty="0">
                <a:latin typeface="Calibri" panose="020F0502020204030204" pitchFamily="34" charset="0"/>
              </a:rPr>
              <a:t> (pp. 259-286). Mahwah, NJ: Lawrence Erlbaum Associates.</a:t>
            </a:r>
          </a:p>
          <a:p>
            <a:pPr marL="457200" lvl="0" indent="-457200"/>
            <a:r>
              <a:rPr lang="es-MX" sz="1000" dirty="0">
                <a:latin typeface="Calibri" panose="020F0502020204030204" pitchFamily="34" charset="0"/>
              </a:rPr>
              <a:t>Guerrero, L. K., Spitzberg, B. H., &amp; </a:t>
            </a:r>
            <a:r>
              <a:rPr lang="es-MX" sz="1000" dirty="0" err="1">
                <a:latin typeface="Calibri" panose="020F0502020204030204" pitchFamily="34" charset="0"/>
              </a:rPr>
              <a:t>Yoshimura</a:t>
            </a:r>
            <a:r>
              <a:rPr lang="es-MX" sz="1000" dirty="0">
                <a:latin typeface="Calibri" panose="020F0502020204030204" pitchFamily="34" charset="0"/>
              </a:rPr>
              <a:t>, S. M. (2004). </a:t>
            </a:r>
            <a:r>
              <a:rPr lang="en-US" sz="1000" dirty="0">
                <a:latin typeface="Calibri" panose="020F0502020204030204" pitchFamily="34" charset="0"/>
              </a:rPr>
              <a:t>Sexual and emotional jealousy. In J. Harvey, A. Wenzel, &amp; S. </a:t>
            </a:r>
            <a:r>
              <a:rPr lang="en-US" sz="1000" dirty="0" err="1">
                <a:latin typeface="Calibri" panose="020F0502020204030204" pitchFamily="34" charset="0"/>
              </a:rPr>
              <a:t>Sprecher</a:t>
            </a:r>
            <a:r>
              <a:rPr lang="en-US" sz="1000" dirty="0">
                <a:latin typeface="Calibri" panose="020F0502020204030204" pitchFamily="34" charset="0"/>
              </a:rPr>
              <a:t> (Eds.), </a:t>
            </a:r>
            <a:r>
              <a:rPr lang="en-US" sz="1000" i="1" dirty="0">
                <a:latin typeface="Calibri" panose="020F0502020204030204" pitchFamily="34" charset="0"/>
              </a:rPr>
              <a:t>Handbook of sexuality in close relationships</a:t>
            </a:r>
            <a:r>
              <a:rPr lang="en-US" sz="1000" dirty="0">
                <a:latin typeface="Calibri" panose="020F0502020204030204" pitchFamily="34" charset="0"/>
              </a:rPr>
              <a:t> (pp. 311-345). Mahwah, NJ: Lawrence Erlbaum Associates.</a:t>
            </a:r>
          </a:p>
          <a:p>
            <a:pPr marL="457200" lvl="0" indent="-457200"/>
            <a:r>
              <a:rPr lang="en-US" sz="1000" dirty="0">
                <a:latin typeface="Calibri" panose="020F0502020204030204" pitchFamily="34" charset="0"/>
              </a:rPr>
              <a:t>Dailey</a:t>
            </a:r>
            <a:r>
              <a:rPr lang="en-US" sz="1000" baseline="30000" dirty="0">
                <a:latin typeface="Calibri" panose="020F0502020204030204" pitchFamily="34" charset="0"/>
              </a:rPr>
              <a:t>‡</a:t>
            </a:r>
            <a:r>
              <a:rPr lang="en-US" sz="1000" dirty="0">
                <a:latin typeface="Calibri" panose="020F0502020204030204" pitchFamily="34" charset="0"/>
              </a:rPr>
              <a:t>, R., Lee</a:t>
            </a:r>
            <a:r>
              <a:rPr lang="en-US" sz="1000" baseline="30000" dirty="0">
                <a:latin typeface="Calibri" panose="020F0502020204030204" pitchFamily="34" charset="0"/>
              </a:rPr>
              <a:t>‡</a:t>
            </a:r>
            <a:r>
              <a:rPr lang="en-US" sz="1000" dirty="0">
                <a:latin typeface="Calibri" panose="020F0502020204030204" pitchFamily="34" charset="0"/>
              </a:rPr>
              <a:t>, C., &amp; Spitzberg, B. H. (2007). Psychological abuse and communicative aggression. In B. H. Spitzberg &amp; W. R. </a:t>
            </a:r>
            <a:r>
              <a:rPr lang="en-US" sz="1000" dirty="0" err="1">
                <a:latin typeface="Calibri" panose="020F0502020204030204" pitchFamily="34" charset="0"/>
              </a:rPr>
              <a:t>Cupach</a:t>
            </a:r>
            <a:r>
              <a:rPr lang="en-US" sz="1000" dirty="0">
                <a:latin typeface="Calibri" panose="020F0502020204030204" pitchFamily="34" charset="0"/>
              </a:rPr>
              <a:t> (Eds.), </a:t>
            </a:r>
            <a:r>
              <a:rPr lang="en-US" sz="1000" i="1" dirty="0">
                <a:latin typeface="Calibri" panose="020F0502020204030204" pitchFamily="34" charset="0"/>
              </a:rPr>
              <a:t>The dark side of interpersonal communication</a:t>
            </a:r>
            <a:r>
              <a:rPr lang="en-US" sz="1000" dirty="0">
                <a:latin typeface="Calibri" panose="020F0502020204030204" pitchFamily="34" charset="0"/>
              </a:rPr>
              <a:t> (2</a:t>
            </a:r>
            <a:r>
              <a:rPr lang="en-US" sz="1000" baseline="30000" dirty="0">
                <a:latin typeface="Calibri" panose="020F0502020204030204" pitchFamily="34" charset="0"/>
              </a:rPr>
              <a:t>nd</a:t>
            </a:r>
            <a:r>
              <a:rPr lang="en-US" sz="1000" dirty="0">
                <a:latin typeface="Calibri" panose="020F0502020204030204" pitchFamily="34" charset="0"/>
              </a:rPr>
              <a:t> ed., pp. 297-326). Mahwah, NJ: Lawrence Erlbaum Associates.</a:t>
            </a:r>
          </a:p>
          <a:p>
            <a:pPr marL="457200" lvl="0" indent="-457200"/>
            <a:r>
              <a:rPr lang="de-DE" sz="1000" dirty="0">
                <a:latin typeface="Calibri" panose="020F0502020204030204" pitchFamily="34" charset="0"/>
              </a:rPr>
              <a:t>Tafoya</a:t>
            </a:r>
            <a:r>
              <a:rPr lang="de-DE" sz="1000" baseline="30000" dirty="0">
                <a:latin typeface="Calibri" panose="020F0502020204030204" pitchFamily="34" charset="0"/>
              </a:rPr>
              <a:t>†</a:t>
            </a:r>
            <a:r>
              <a:rPr lang="de-DE" sz="1000" dirty="0">
                <a:latin typeface="Calibri" panose="020F0502020204030204" pitchFamily="34" charset="0"/>
              </a:rPr>
              <a:t>, M., &amp; Spitzberg, B. H. (2007). </a:t>
            </a:r>
            <a:r>
              <a:rPr lang="en-US" sz="1000" dirty="0">
                <a:latin typeface="Calibri" panose="020F0502020204030204" pitchFamily="34" charset="0"/>
              </a:rPr>
              <a:t>The dark side of infidelity: Its nature, prevalence, and communicative functions. In B. H. Spitzberg &amp; W. R. </a:t>
            </a:r>
            <a:r>
              <a:rPr lang="en-US" sz="1000" dirty="0" err="1">
                <a:latin typeface="Calibri" panose="020F0502020204030204" pitchFamily="34" charset="0"/>
              </a:rPr>
              <a:t>Cupach</a:t>
            </a:r>
            <a:r>
              <a:rPr lang="en-US" sz="1000" dirty="0">
                <a:latin typeface="Calibri" panose="020F0502020204030204" pitchFamily="34" charset="0"/>
              </a:rPr>
              <a:t> (Eds.), </a:t>
            </a:r>
            <a:r>
              <a:rPr lang="en-US" sz="1000" i="1" dirty="0">
                <a:latin typeface="Calibri" panose="020F0502020204030204" pitchFamily="34" charset="0"/>
              </a:rPr>
              <a:t>The dark side of interpersonal communication</a:t>
            </a:r>
            <a:r>
              <a:rPr lang="en-US" sz="1000" dirty="0">
                <a:latin typeface="Calibri" panose="020F0502020204030204" pitchFamily="34" charset="0"/>
              </a:rPr>
              <a:t> (2</a:t>
            </a:r>
            <a:r>
              <a:rPr lang="en-US" sz="1000" baseline="30000" dirty="0">
                <a:latin typeface="Calibri" panose="020F0502020204030204" pitchFamily="34" charset="0"/>
              </a:rPr>
              <a:t>nd</a:t>
            </a:r>
            <a:r>
              <a:rPr lang="en-US" sz="1000" dirty="0">
                <a:latin typeface="Calibri" panose="020F0502020204030204" pitchFamily="34" charset="0"/>
              </a:rPr>
              <a:t> ed., pp. 201-242). Mahwah, NJ: Lawrence Erlbaum Associates.</a:t>
            </a:r>
          </a:p>
          <a:p>
            <a:pPr marL="457200" lvl="0" indent="-457200"/>
            <a:r>
              <a:rPr lang="en-US" sz="1000" dirty="0">
                <a:latin typeface="Calibri" panose="020F0502020204030204" pitchFamily="34" charset="0"/>
              </a:rPr>
              <a:t>Spitzberg, B. H., &amp; </a:t>
            </a:r>
            <a:r>
              <a:rPr lang="en-US" sz="1000" dirty="0" err="1">
                <a:latin typeface="Calibri" panose="020F0502020204030204" pitchFamily="34" charset="0"/>
              </a:rPr>
              <a:t>Cupach</a:t>
            </a:r>
            <a:r>
              <a:rPr lang="en-US" sz="1000" dirty="0">
                <a:latin typeface="Calibri" panose="020F0502020204030204" pitchFamily="34" charset="0"/>
              </a:rPr>
              <a:t>, W. R. (2007). Cyber-stalking as (</a:t>
            </a:r>
            <a:r>
              <a:rPr lang="en-US" sz="1000" dirty="0" err="1">
                <a:latin typeface="Calibri" panose="020F0502020204030204" pitchFamily="34" charset="0"/>
              </a:rPr>
              <a:t>mis</a:t>
            </a:r>
            <a:r>
              <a:rPr lang="en-US" sz="1000" dirty="0">
                <a:latin typeface="Calibri" panose="020F0502020204030204" pitchFamily="34" charset="0"/>
              </a:rPr>
              <a:t>)matchmaking. In M. T. </a:t>
            </a:r>
            <a:r>
              <a:rPr lang="en-US" sz="1000" dirty="0" err="1">
                <a:latin typeface="Calibri" panose="020F0502020204030204" pitchFamily="34" charset="0"/>
              </a:rPr>
              <a:t>Whitty</a:t>
            </a:r>
            <a:r>
              <a:rPr lang="en-US" sz="1000" dirty="0">
                <a:latin typeface="Calibri" panose="020F0502020204030204" pitchFamily="34" charset="0"/>
              </a:rPr>
              <a:t>, A. Baker, &amp; J. Inman (Eds.). </a:t>
            </a:r>
            <a:r>
              <a:rPr lang="en-US" sz="1000" i="1" dirty="0">
                <a:latin typeface="Calibri" panose="020F0502020204030204" pitchFamily="34" charset="0"/>
              </a:rPr>
              <a:t>Online </a:t>
            </a:r>
            <a:r>
              <a:rPr lang="en-US" sz="1000" i="1" dirty="0" err="1">
                <a:latin typeface="Calibri" panose="020F0502020204030204" pitchFamily="34" charset="0"/>
              </a:rPr>
              <a:t>m@tchmaking</a:t>
            </a:r>
            <a:r>
              <a:rPr lang="en-US" sz="1000" dirty="0">
                <a:latin typeface="Calibri" panose="020F0502020204030204" pitchFamily="34" charset="0"/>
              </a:rPr>
              <a:t> (pp. 127-146). Hampshire, UK: Palgrave Macmillan.</a:t>
            </a:r>
          </a:p>
          <a:p>
            <a:pPr marL="457200" lvl="0" indent="-457200"/>
            <a:r>
              <a:rPr lang="en-US" sz="1000" dirty="0">
                <a:latin typeface="Calibri" panose="020F0502020204030204" pitchFamily="34" charset="0"/>
              </a:rPr>
              <a:t>Spitzberg, B. H., &amp; </a:t>
            </a:r>
            <a:r>
              <a:rPr lang="en-US" sz="1000" dirty="0" err="1">
                <a:latin typeface="Calibri" panose="020F0502020204030204" pitchFamily="34" charset="0"/>
              </a:rPr>
              <a:t>Cupach</a:t>
            </a:r>
            <a:r>
              <a:rPr lang="en-US" sz="1000" dirty="0">
                <a:latin typeface="Calibri" panose="020F0502020204030204" pitchFamily="34" charset="0"/>
              </a:rPr>
              <a:t>, W. R. (2008). Fanning the flames of fan behavior: Celebrity worship, entertainment needs, and obsessive relational intrusion toward celebrities. In J. R. </a:t>
            </a:r>
            <a:r>
              <a:rPr lang="en-US" sz="1000" dirty="0" err="1">
                <a:latin typeface="Calibri" panose="020F0502020204030204" pitchFamily="34" charset="0"/>
              </a:rPr>
              <a:t>Meloy</a:t>
            </a:r>
            <a:r>
              <a:rPr lang="en-US" sz="1000" dirty="0">
                <a:latin typeface="Calibri" panose="020F0502020204030204" pitchFamily="34" charset="0"/>
              </a:rPr>
              <a:t>, L. Sheridan, &amp; J. Hoffman (Eds.), </a:t>
            </a:r>
            <a:r>
              <a:rPr lang="en-US" sz="1000" i="1" dirty="0">
                <a:latin typeface="Calibri" panose="020F0502020204030204" pitchFamily="34" charset="0"/>
              </a:rPr>
              <a:t>Stalking, threatening, and attacking public figures: A psychological and behavioral analysis</a:t>
            </a:r>
            <a:r>
              <a:rPr lang="en-US" sz="1000" dirty="0">
                <a:latin typeface="Calibri" panose="020F0502020204030204" pitchFamily="34" charset="0"/>
              </a:rPr>
              <a:t> (pp. 287-321). New York: Oxford University Press.</a:t>
            </a:r>
          </a:p>
          <a:p>
            <a:pPr marL="457200" lvl="0" indent="-457200"/>
            <a:r>
              <a:rPr lang="en-US" sz="1000" dirty="0">
                <a:latin typeface="Calibri" panose="020F0502020204030204" pitchFamily="34" charset="0"/>
              </a:rPr>
              <a:t>Spitzberg, B. H., &amp; </a:t>
            </a:r>
            <a:r>
              <a:rPr lang="en-US" sz="1000" dirty="0" err="1">
                <a:latin typeface="Calibri" panose="020F0502020204030204" pitchFamily="34" charset="0"/>
              </a:rPr>
              <a:t>Cupach</a:t>
            </a:r>
            <a:r>
              <a:rPr lang="en-US" sz="1000" dirty="0">
                <a:latin typeface="Calibri" panose="020F0502020204030204" pitchFamily="34" charset="0"/>
              </a:rPr>
              <a:t>, W. R. (2009). Unwanted communication, aggression, and abuse. In W. F. </a:t>
            </a:r>
            <a:r>
              <a:rPr lang="en-US" sz="1000" dirty="0" err="1">
                <a:latin typeface="Calibri" panose="020F0502020204030204" pitchFamily="34" charset="0"/>
              </a:rPr>
              <a:t>Eadie</a:t>
            </a:r>
            <a:r>
              <a:rPr lang="en-US" sz="1000" dirty="0">
                <a:latin typeface="Calibri" panose="020F0502020204030204" pitchFamily="34" charset="0"/>
              </a:rPr>
              <a:t> (Ed.), </a:t>
            </a:r>
            <a:r>
              <a:rPr lang="en-US" sz="1000" i="1" dirty="0">
                <a:latin typeface="Calibri" panose="020F0502020204030204" pitchFamily="34" charset="0"/>
              </a:rPr>
              <a:t>21</a:t>
            </a:r>
            <a:r>
              <a:rPr lang="en-US" sz="1000" i="1" baseline="30000" dirty="0">
                <a:latin typeface="Calibri" panose="020F0502020204030204" pitchFamily="34" charset="0"/>
              </a:rPr>
              <a:t>st</a:t>
            </a:r>
            <a:r>
              <a:rPr lang="en-US" sz="1000" i="1" dirty="0">
                <a:latin typeface="Calibri" panose="020F0502020204030204" pitchFamily="34" charset="0"/>
              </a:rPr>
              <a:t> century communication </a:t>
            </a:r>
            <a:r>
              <a:rPr lang="en-US" sz="1000" dirty="0">
                <a:latin typeface="Calibri" panose="020F0502020204030204" pitchFamily="34" charset="0"/>
              </a:rPr>
              <a:t>(pp. 454-462). Thousand Oaks, CA: Sage. DOI: 10.4135/9781412964005</a:t>
            </a:r>
          </a:p>
          <a:p>
            <a:pPr marL="457200" lvl="0" indent="-457200"/>
            <a:r>
              <a:rPr lang="en-US" sz="1000" dirty="0">
                <a:latin typeface="Calibri" panose="020F0502020204030204" pitchFamily="34" charset="0"/>
              </a:rPr>
              <a:t>Spitzberg, B. H. (2009). Aggression, violence, and hurt in close relationships. In A. L. </a:t>
            </a:r>
            <a:r>
              <a:rPr lang="en-US" sz="1000" dirty="0" err="1">
                <a:latin typeface="Calibri" panose="020F0502020204030204" pitchFamily="34" charset="0"/>
              </a:rPr>
              <a:t>Vangelisti</a:t>
            </a:r>
            <a:r>
              <a:rPr lang="en-US" sz="1000" dirty="0">
                <a:latin typeface="Calibri" panose="020F0502020204030204" pitchFamily="34" charset="0"/>
              </a:rPr>
              <a:t> (Ed.), </a:t>
            </a:r>
            <a:r>
              <a:rPr lang="en-US" sz="1000" i="1" dirty="0">
                <a:latin typeface="Calibri" panose="020F0502020204030204" pitchFamily="34" charset="0"/>
              </a:rPr>
              <a:t>Feeling hurt in close relationships</a:t>
            </a:r>
            <a:r>
              <a:rPr lang="en-US" sz="1000" dirty="0">
                <a:latin typeface="Calibri" panose="020F0502020204030204" pitchFamily="34" charset="0"/>
              </a:rPr>
              <a:t> (pp. 209-232). Cambridge: Cambridge University Press. DOI: 10.1017/cbo9780511770548.012</a:t>
            </a:r>
          </a:p>
          <a:p>
            <a:pPr marL="457200" lvl="0" indent="-457200"/>
            <a:r>
              <a:rPr lang="en-US" sz="1000" dirty="0">
                <a:latin typeface="Calibri" panose="020F0502020204030204" pitchFamily="34" charset="0"/>
              </a:rPr>
              <a:t>Spitzberg, B. H. (2010a). Intimate partner violence and aggression: Seeing the light in a dark place. In W. R. </a:t>
            </a:r>
            <a:r>
              <a:rPr lang="en-US" sz="1000" dirty="0" err="1">
                <a:latin typeface="Calibri" panose="020F0502020204030204" pitchFamily="34" charset="0"/>
              </a:rPr>
              <a:t>Cupach</a:t>
            </a:r>
            <a:r>
              <a:rPr lang="en-US" sz="1000" dirty="0">
                <a:latin typeface="Calibri" panose="020F0502020204030204" pitchFamily="34" charset="0"/>
              </a:rPr>
              <a:t> &amp; B. H. Spitzberg (Eds.), </a:t>
            </a:r>
            <a:r>
              <a:rPr lang="en-US" sz="1000" i="1" dirty="0">
                <a:latin typeface="Calibri" panose="020F0502020204030204" pitchFamily="34" charset="0"/>
              </a:rPr>
              <a:t>The dark side of close relationships </a:t>
            </a:r>
            <a:r>
              <a:rPr lang="en-US" sz="1000" dirty="0">
                <a:latin typeface="Calibri" panose="020F0502020204030204" pitchFamily="34" charset="0"/>
              </a:rPr>
              <a:t>(2</a:t>
            </a:r>
            <a:r>
              <a:rPr lang="en-US" sz="1000" baseline="30000" dirty="0">
                <a:latin typeface="Calibri" panose="020F0502020204030204" pitchFamily="34" charset="0"/>
              </a:rPr>
              <a:t>nd</a:t>
            </a:r>
            <a:r>
              <a:rPr lang="en-US" sz="1000" dirty="0">
                <a:latin typeface="Calibri" panose="020F0502020204030204" pitchFamily="34" charset="0"/>
              </a:rPr>
              <a:t> ed., pp. 327-380). New York: Routledge.</a:t>
            </a:r>
          </a:p>
          <a:p>
            <a:pPr marL="457200" lvl="0" indent="-457200"/>
            <a:r>
              <a:rPr lang="en-US" sz="1000" dirty="0">
                <a:latin typeface="Calibri" panose="020F0502020204030204" pitchFamily="34" charset="0"/>
              </a:rPr>
              <a:t>Spitzberg, B. H. (2010b). Intimate violence. In W. R. </a:t>
            </a:r>
            <a:r>
              <a:rPr lang="en-US" sz="1000" dirty="0" err="1">
                <a:latin typeface="Calibri" panose="020F0502020204030204" pitchFamily="34" charset="0"/>
              </a:rPr>
              <a:t>Cupach</a:t>
            </a:r>
            <a:r>
              <a:rPr lang="en-US" sz="1000" dirty="0">
                <a:latin typeface="Calibri" panose="020F0502020204030204" pitchFamily="34" charset="0"/>
              </a:rPr>
              <a:t>, D. J. Canary, &amp; B. H. Spitzberg (Eds.), </a:t>
            </a:r>
            <a:r>
              <a:rPr lang="en-US" sz="1000" i="1" dirty="0">
                <a:latin typeface="Calibri" panose="020F0502020204030204" pitchFamily="34" charset="0"/>
              </a:rPr>
              <a:t>Competence in interpersonal conflict</a:t>
            </a:r>
            <a:r>
              <a:rPr lang="en-US" sz="1000" dirty="0">
                <a:latin typeface="Calibri" panose="020F0502020204030204" pitchFamily="34" charset="0"/>
              </a:rPr>
              <a:t> (2</a:t>
            </a:r>
            <a:r>
              <a:rPr lang="en-US" sz="1000" baseline="30000" dirty="0">
                <a:latin typeface="Calibri" panose="020F0502020204030204" pitchFamily="34" charset="0"/>
              </a:rPr>
              <a:t>nd</a:t>
            </a:r>
            <a:r>
              <a:rPr lang="en-US" sz="1000" dirty="0">
                <a:latin typeface="Calibri" panose="020F0502020204030204" pitchFamily="34" charset="0"/>
              </a:rPr>
              <a:t> ed., pp. 211-252). Long Grove, IL: Waveland.</a:t>
            </a:r>
          </a:p>
          <a:p>
            <a:pPr marL="457200" lvl="0" indent="-457200"/>
            <a:r>
              <a:rPr lang="en-US" sz="1000" dirty="0">
                <a:latin typeface="Calibri" panose="020F0502020204030204" pitchFamily="34" charset="0"/>
              </a:rPr>
              <a:t>Phillips, M., &amp; Spitzberg, B. H. (2011). Social network surveillance and obsessive relational intrusion. In K. B. Wright &amp; L. M. Webb (Eds.), </a:t>
            </a:r>
            <a:r>
              <a:rPr lang="en-US" sz="1000" i="1" dirty="0">
                <a:latin typeface="Calibri" panose="020F0502020204030204" pitchFamily="34" charset="0"/>
              </a:rPr>
              <a:t>Computer mediated communication in personal relationships</a:t>
            </a:r>
            <a:r>
              <a:rPr lang="en-US" sz="1000" dirty="0">
                <a:latin typeface="Calibri" panose="020F0502020204030204" pitchFamily="34" charset="0"/>
              </a:rPr>
              <a:t> (pp. 344-367). New York, NY: Peter Lang. </a:t>
            </a:r>
          </a:p>
          <a:p>
            <a:pPr marL="457200" lvl="0" indent="-457200"/>
            <a:r>
              <a:rPr lang="en-US" sz="1000" dirty="0">
                <a:latin typeface="Calibri" panose="020F0502020204030204" pitchFamily="34" charset="0"/>
              </a:rPr>
              <a:t>Spitzberg, B. H., Dutton, L. B., &amp; Kim, C. W., Jr. (2012). The seductions of serial stalking: Persons, processes, and palliatives. In K. </a:t>
            </a:r>
            <a:r>
              <a:rPr lang="en-US" sz="1000" dirty="0" err="1">
                <a:latin typeface="Calibri" panose="020F0502020204030204" pitchFamily="34" charset="0"/>
              </a:rPr>
              <a:t>Borgeson</a:t>
            </a:r>
            <a:r>
              <a:rPr lang="en-US" sz="1000" dirty="0">
                <a:latin typeface="Calibri" panose="020F0502020204030204" pitchFamily="34" charset="0"/>
              </a:rPr>
              <a:t> &amp; K. </a:t>
            </a:r>
            <a:r>
              <a:rPr lang="en-US" sz="1000" dirty="0" err="1">
                <a:latin typeface="Calibri" panose="020F0502020204030204" pitchFamily="34" charset="0"/>
              </a:rPr>
              <a:t>Kuehnle</a:t>
            </a:r>
            <a:r>
              <a:rPr lang="en-US" sz="1000" dirty="0">
                <a:latin typeface="Calibri" panose="020F0502020204030204" pitchFamily="34" charset="0"/>
              </a:rPr>
              <a:t> (Eds.), </a:t>
            </a:r>
            <a:r>
              <a:rPr lang="en-US" sz="1000" i="1" dirty="0">
                <a:latin typeface="Calibri" panose="020F0502020204030204" pitchFamily="34" charset="0"/>
              </a:rPr>
              <a:t>Serial offenders: In theory and practice </a:t>
            </a:r>
            <a:r>
              <a:rPr lang="en-US" sz="1000" dirty="0">
                <a:latin typeface="Calibri" panose="020F0502020204030204" pitchFamily="34" charset="0"/>
              </a:rPr>
              <a:t>(pp. 89-121). Sudbury, MA: Jones &amp; Bartlett.</a:t>
            </a:r>
          </a:p>
          <a:p>
            <a:pPr marL="457200" lvl="0" indent="-457200"/>
            <a:r>
              <a:rPr lang="en-US" sz="1000" dirty="0">
                <a:latin typeface="Calibri" panose="020F0502020204030204" pitchFamily="34" charset="0"/>
              </a:rPr>
              <a:t>Dailey</a:t>
            </a:r>
            <a:r>
              <a:rPr lang="en-US" sz="1000" baseline="30000" dirty="0">
                <a:latin typeface="Calibri" panose="020F0502020204030204" pitchFamily="34" charset="0"/>
              </a:rPr>
              <a:t>‡</a:t>
            </a:r>
            <a:r>
              <a:rPr lang="en-US" sz="1000" dirty="0">
                <a:latin typeface="Calibri" panose="020F0502020204030204" pitchFamily="34" charset="0"/>
              </a:rPr>
              <a:t>, R. M., Lee</a:t>
            </a:r>
            <a:r>
              <a:rPr lang="en-US" sz="1000" baseline="30000" dirty="0">
                <a:latin typeface="Calibri" panose="020F0502020204030204" pitchFamily="34" charset="0"/>
              </a:rPr>
              <a:t>‡</a:t>
            </a:r>
            <a:r>
              <a:rPr lang="en-US" sz="1000" dirty="0">
                <a:latin typeface="Calibri" panose="020F0502020204030204" pitchFamily="34" charset="0"/>
              </a:rPr>
              <a:t>, C. M., &amp; Spitzberg, B. H. (2012). Charting dangerous territory: The family as a context of violence and aggression. In A. L. </a:t>
            </a:r>
            <a:r>
              <a:rPr lang="en-US" sz="1000" dirty="0" err="1">
                <a:latin typeface="Calibri" panose="020F0502020204030204" pitchFamily="34" charset="0"/>
              </a:rPr>
              <a:t>Vangelisti</a:t>
            </a:r>
            <a:r>
              <a:rPr lang="en-US" sz="1000" dirty="0">
                <a:latin typeface="Calibri" panose="020F0502020204030204" pitchFamily="34" charset="0"/>
              </a:rPr>
              <a:t> (Ed.), </a:t>
            </a:r>
            <a:r>
              <a:rPr lang="en-US" sz="1000" i="1" dirty="0">
                <a:latin typeface="Calibri" panose="020F0502020204030204" pitchFamily="34" charset="0"/>
              </a:rPr>
              <a:t>Handbook of family communication</a:t>
            </a:r>
            <a:r>
              <a:rPr lang="en-US" sz="1000" dirty="0">
                <a:latin typeface="Calibri" panose="020F0502020204030204" pitchFamily="34" charset="0"/>
              </a:rPr>
              <a:t> (pp. 479-495). New York, NY: Routledge.</a:t>
            </a:r>
          </a:p>
          <a:p>
            <a:pPr marL="457200" lvl="0" indent="-457200"/>
            <a:r>
              <a:rPr lang="en-US" sz="1000" dirty="0">
                <a:latin typeface="Calibri" panose="020F0502020204030204" pitchFamily="34" charset="0"/>
              </a:rPr>
              <a:t>Spitzberg, B. H. (2013). Intimate partner violence. In J. G. </a:t>
            </a:r>
            <a:r>
              <a:rPr lang="en-US" sz="1000" dirty="0" err="1">
                <a:latin typeface="Calibri" panose="020F0502020204030204" pitchFamily="34" charset="0"/>
              </a:rPr>
              <a:t>Oetzel</a:t>
            </a:r>
            <a:r>
              <a:rPr lang="en-US" sz="1000" dirty="0">
                <a:latin typeface="Calibri" panose="020F0502020204030204" pitchFamily="34" charset="0"/>
              </a:rPr>
              <a:t> &amp; S. Ting-Toomey (Eds.), </a:t>
            </a:r>
            <a:r>
              <a:rPr lang="en-US" sz="1000" i="1" dirty="0">
                <a:latin typeface="Calibri" panose="020F0502020204030204" pitchFamily="34" charset="0"/>
              </a:rPr>
              <a:t>The SAGE handbook of conflict communication</a:t>
            </a:r>
            <a:r>
              <a:rPr lang="en-US" sz="1000" dirty="0">
                <a:latin typeface="Calibri" panose="020F0502020204030204" pitchFamily="34" charset="0"/>
              </a:rPr>
              <a:t> (2</a:t>
            </a:r>
            <a:r>
              <a:rPr lang="en-US" sz="1000" baseline="30000" dirty="0">
                <a:latin typeface="Calibri" panose="020F0502020204030204" pitchFamily="34" charset="0"/>
              </a:rPr>
              <a:t>nd</a:t>
            </a:r>
            <a:r>
              <a:rPr lang="en-US" sz="1000" dirty="0">
                <a:latin typeface="Calibri" panose="020F0502020204030204" pitchFamily="34" charset="0"/>
              </a:rPr>
              <a:t> ed., 187-210). Thousand Oaks, CA: Sage. </a:t>
            </a:r>
          </a:p>
        </p:txBody>
      </p:sp>
      <p:sp>
        <p:nvSpPr>
          <p:cNvPr id="5" name="Text Box 106"/>
          <p:cNvSpPr txBox="1">
            <a:spLocks noChangeArrowheads="1"/>
          </p:cNvSpPr>
          <p:nvPr/>
        </p:nvSpPr>
        <p:spPr bwMode="auto">
          <a:xfrm>
            <a:off x="0" y="762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kern="1200" dirty="0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Selected </a:t>
            </a:r>
            <a:r>
              <a:rPr lang="en-US" sz="2800" b="1" kern="1200" dirty="0" smtClean="0">
                <a:solidFill>
                  <a:srgbClr val="FFFFFF">
                    <a:lumMod val="95000"/>
                  </a:srgbClr>
                </a:solidFill>
                <a:latin typeface="Arial" pitchFamily="34" charset="0"/>
                <a:cs typeface="Arial" pitchFamily="34" charset="0"/>
              </a:rPr>
              <a:t>‘Dark Side’ Sources</a:t>
            </a:r>
            <a:endParaRPr lang="en-US" sz="2800" b="1" kern="1200" dirty="0">
              <a:solidFill>
                <a:srgbClr val="FFFFFF">
                  <a:lumMod val="95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0" y="685800"/>
            <a:ext cx="8382000" cy="1588"/>
          </a:xfrm>
          <a:prstGeom prst="straightConnector1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tailEnd type="arrow"/>
          </a:ln>
          <a:effectLst>
            <a:glow rad="228600">
              <a:srgbClr val="00B0F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1512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5" descr="Desire v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52400"/>
            <a:ext cx="91440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1" name="Text Box 7"/>
          <p:cNvSpPr txBox="1">
            <a:spLocks noChangeArrowheads="1"/>
          </p:cNvSpPr>
          <p:nvPr/>
        </p:nvSpPr>
        <p:spPr bwMode="auto">
          <a:xfrm>
            <a:off x="381000" y="4572000"/>
            <a:ext cx="7086600" cy="155119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sz="3600" b="0" dirty="0">
                <a:solidFill>
                  <a:srgbClr val="FFFF00"/>
                </a:solidFill>
                <a:latin typeface="FashionVictim" pitchFamily="2" charset="0"/>
                <a:cs typeface="Times New Roman" pitchFamily="18" charset="0"/>
              </a:rPr>
              <a:t> </a:t>
            </a:r>
            <a:r>
              <a:rPr kumimoji="1" lang="en-US" sz="3600" b="0" u="sng" kern="1200" dirty="0" smtClean="0">
                <a:solidFill>
                  <a:srgbClr val="FFFF00"/>
                </a:solidFill>
                <a:latin typeface="FashionVictim" pitchFamily="2" charset="0"/>
                <a:cs typeface="Times New Roman" pitchFamily="18" charset="0"/>
              </a:rPr>
              <a:t>For </a:t>
            </a:r>
            <a:r>
              <a:rPr kumimoji="1" lang="en-US" sz="3600" b="0" u="sng" kern="1200" dirty="0">
                <a:solidFill>
                  <a:srgbClr val="FFFF00"/>
                </a:solidFill>
                <a:latin typeface="FashionVictim" pitchFamily="2" charset="0"/>
                <a:cs typeface="Times New Roman" pitchFamily="18" charset="0"/>
              </a:rPr>
              <a:t>additional information</a:t>
            </a:r>
            <a:r>
              <a:rPr kumimoji="1" lang="en-US" sz="3600" b="0" kern="1200" dirty="0">
                <a:solidFill>
                  <a:srgbClr val="FFFF00"/>
                </a:solidFill>
                <a:latin typeface="FashionVictim" pitchFamily="2" charset="0"/>
                <a:cs typeface="Times New Roman" pitchFamily="18" charset="0"/>
              </a:rPr>
              <a:t>:</a:t>
            </a: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sz="2800" b="1" kern="1200" dirty="0">
                <a:solidFill>
                  <a:srgbClr val="000000"/>
                </a:solidFill>
                <a:latin typeface="Rockwell" pitchFamily="18" charset="0"/>
                <a:ea typeface="+mn-ea"/>
                <a:cs typeface="Times New Roman" pitchFamily="18" charset="0"/>
              </a:rPr>
              <a:t> </a:t>
            </a:r>
          </a:p>
          <a:p>
            <a: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2800" b="1" kern="1200" dirty="0" err="1">
                <a:solidFill>
                  <a:srgbClr val="000000"/>
                </a:solidFill>
                <a:latin typeface="Rockwell" pitchFamily="18" charset="0"/>
                <a:ea typeface="+mn-ea"/>
                <a:cs typeface="Times New Roman" pitchFamily="18" charset="0"/>
              </a:rPr>
              <a:t>spitz</a:t>
            </a:r>
            <a:r>
              <a:rPr kumimoji="1" lang="en-US" sz="2800" b="1" kern="1200" dirty="0">
                <a:solidFill>
                  <a:srgbClr val="000000"/>
                </a:solidFill>
                <a:latin typeface="Rockwell" pitchFamily="18" charset="0"/>
                <a:ea typeface="+mn-ea"/>
                <a:cs typeface="Times New Roman" pitchFamily="18" charset="0"/>
              </a:rPr>
              <a:t> @ mail.sdsu.edu</a:t>
            </a:r>
            <a:r>
              <a:rPr kumimoji="1" lang="en-US" sz="2800" b="1" kern="1200" dirty="0">
                <a:solidFill>
                  <a:srgbClr val="3333CC"/>
                </a:solidFill>
                <a:latin typeface="Rockwell" pitchFamily="18" charset="0"/>
                <a:ea typeface="+mn-ea"/>
                <a:cs typeface="+mn-cs"/>
              </a:rPr>
              <a:t> </a:t>
            </a:r>
          </a:p>
        </p:txBody>
      </p:sp>
      <p:sp>
        <p:nvSpPr>
          <p:cNvPr id="382984" name="Text Box 8"/>
          <p:cNvSpPr txBox="1">
            <a:spLocks noChangeArrowheads="1"/>
          </p:cNvSpPr>
          <p:nvPr/>
        </p:nvSpPr>
        <p:spPr bwMode="auto">
          <a:xfrm>
            <a:off x="1313066" y="5486400"/>
            <a:ext cx="506870" cy="5232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sz="2800" b="1" kern="1200">
                <a:solidFill>
                  <a:srgbClr val="FFFF00"/>
                </a:solidFill>
                <a:latin typeface="Calibri" panose="020F0502020204030204" pitchFamily="34" charset="0"/>
                <a:cs typeface="Times New Roman" pitchFamily="18" charset="0"/>
              </a:rPr>
              <a:t>@</a:t>
            </a:r>
          </a:p>
        </p:txBody>
      </p:sp>
      <p:sp>
        <p:nvSpPr>
          <p:cNvPr id="382986" name="Text Box 10"/>
          <p:cNvSpPr txBox="1">
            <a:spLocks noChangeArrowheads="1"/>
          </p:cNvSpPr>
          <p:nvPr/>
        </p:nvSpPr>
        <p:spPr bwMode="auto">
          <a:xfrm>
            <a:off x="627266" y="5486400"/>
            <a:ext cx="914400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sz="2800" b="1" kern="1200" dirty="0" err="1">
                <a:solidFill>
                  <a:srgbClr val="CC0000"/>
                </a:solidFill>
                <a:latin typeface="Calibri" panose="020F0502020204030204" pitchFamily="34" charset="0"/>
                <a:cs typeface="Times New Roman" pitchFamily="18" charset="0"/>
              </a:rPr>
              <a:t>spitz</a:t>
            </a:r>
            <a:endParaRPr kumimoji="1" lang="en-US" sz="2800" b="1" kern="1200" dirty="0">
              <a:solidFill>
                <a:srgbClr val="3333CC"/>
              </a:solidFill>
              <a:latin typeface="Calibri" panose="020F0502020204030204" pitchFamily="34" charset="0"/>
            </a:endParaRPr>
          </a:p>
        </p:txBody>
      </p:sp>
      <p:sp>
        <p:nvSpPr>
          <p:cNvPr id="382987" name="Text Box 11"/>
          <p:cNvSpPr txBox="1">
            <a:spLocks noChangeArrowheads="1"/>
          </p:cNvSpPr>
          <p:nvPr/>
        </p:nvSpPr>
        <p:spPr bwMode="auto">
          <a:xfrm>
            <a:off x="1617866" y="5486400"/>
            <a:ext cx="1219200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sz="2800" b="1" kern="1200" dirty="0">
                <a:solidFill>
                  <a:srgbClr val="CC0000"/>
                </a:solidFill>
                <a:latin typeface="Calibri" panose="020F0502020204030204" pitchFamily="34" charset="0"/>
                <a:cs typeface="Times New Roman" pitchFamily="18" charset="0"/>
              </a:rPr>
              <a:t>mail.</a:t>
            </a:r>
            <a:r>
              <a:rPr kumimoji="1" lang="en-US" sz="2800" b="1" kern="1200" dirty="0">
                <a:solidFill>
                  <a:srgbClr val="3333CC"/>
                </a:solidFill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382988" name="Text Box 12"/>
          <p:cNvSpPr txBox="1">
            <a:spLocks noChangeArrowheads="1"/>
          </p:cNvSpPr>
          <p:nvPr/>
        </p:nvSpPr>
        <p:spPr bwMode="auto">
          <a:xfrm>
            <a:off x="2369261" y="5470990"/>
            <a:ext cx="1219200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sz="2800" b="1" kern="1200" dirty="0" err="1">
                <a:solidFill>
                  <a:srgbClr val="FFFF00"/>
                </a:solidFill>
                <a:latin typeface="Calibri" panose="020F0502020204030204" pitchFamily="34" charset="0"/>
                <a:cs typeface="Times New Roman" pitchFamily="18" charset="0"/>
              </a:rPr>
              <a:t>sdsu</a:t>
            </a:r>
            <a:r>
              <a:rPr kumimoji="1" lang="en-US" sz="2800" b="1" kern="1200" dirty="0">
                <a:solidFill>
                  <a:srgbClr val="3333CC"/>
                </a:solidFill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382989" name="Text Box 13"/>
          <p:cNvSpPr txBox="1">
            <a:spLocks noChangeArrowheads="1"/>
          </p:cNvSpPr>
          <p:nvPr/>
        </p:nvSpPr>
        <p:spPr bwMode="auto">
          <a:xfrm>
            <a:off x="3039473" y="5476642"/>
            <a:ext cx="1143000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sz="2800" b="1" kern="1200" dirty="0">
                <a:solidFill>
                  <a:srgbClr val="CC0000"/>
                </a:solidFill>
                <a:latin typeface="Calibri" panose="020F0502020204030204" pitchFamily="34" charset="0"/>
                <a:cs typeface="Times New Roman" pitchFamily="18" charset="0"/>
              </a:rPr>
              <a:t>.</a:t>
            </a:r>
            <a:r>
              <a:rPr kumimoji="1" lang="en-US" sz="2800" b="1" kern="1200" dirty="0" err="1">
                <a:solidFill>
                  <a:srgbClr val="CC0000"/>
                </a:solidFill>
                <a:latin typeface="Calibri" panose="020F0502020204030204" pitchFamily="34" charset="0"/>
                <a:cs typeface="Times New Roman" pitchFamily="18" charset="0"/>
              </a:rPr>
              <a:t>edu</a:t>
            </a:r>
            <a:r>
              <a:rPr kumimoji="1" lang="en-US" sz="2800" b="1" kern="1200" dirty="0">
                <a:solidFill>
                  <a:srgbClr val="3333CC"/>
                </a:solidFill>
                <a:latin typeface="Calibri" panose="020F0502020204030204" pitchFamily="34" charset="0"/>
              </a:rPr>
              <a:t> </a:t>
            </a:r>
          </a:p>
        </p:txBody>
      </p:sp>
      <p:pic>
        <p:nvPicPr>
          <p:cNvPr id="9" name="Picture 6" descr="Eyehole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4102" y="5278024"/>
            <a:ext cx="611978" cy="76735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Donut 1"/>
          <p:cNvSpPr/>
          <p:nvPr/>
        </p:nvSpPr>
        <p:spPr bwMode="auto">
          <a:xfrm>
            <a:off x="3751466" y="5105400"/>
            <a:ext cx="972934" cy="1143000"/>
          </a:xfrm>
          <a:prstGeom prst="donut">
            <a:avLst>
              <a:gd name="adj" fmla="val 19974"/>
            </a:avLst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7245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2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2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2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29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29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29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29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29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29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29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29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2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2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2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298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29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298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29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298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29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298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298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2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2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2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298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29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298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29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298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29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298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298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2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2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2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298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29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298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29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298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29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298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298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000"/>
                            </p:stCondLst>
                            <p:childTnLst>
                              <p:par>
                                <p:cTn id="73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3829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3829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6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984" grpId="0" build="p" autoUpdateAnimBg="0" advAuto="0"/>
      <p:bldP spid="382986" grpId="0"/>
      <p:bldP spid="382987" grpId="0"/>
      <p:bldP spid="382988" grpId="0"/>
      <p:bldP spid="38298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/>
          <p:cNvSpPr/>
          <p:nvPr/>
        </p:nvSpPr>
        <p:spPr bwMode="auto">
          <a:xfrm>
            <a:off x="2590800" y="1905000"/>
            <a:ext cx="4267200" cy="3810000"/>
          </a:xfrm>
          <a:prstGeom prst="rect">
            <a:avLst/>
          </a:prstGeom>
          <a:solidFill>
            <a:schemeClr val="tx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724400" y="3810000"/>
            <a:ext cx="2133600" cy="1905000"/>
            <a:chOff x="1584" y="816"/>
            <a:chExt cx="1344" cy="1200"/>
          </a:xfrm>
        </p:grpSpPr>
        <p:sp>
          <p:nvSpPr>
            <p:cNvPr id="15392" name="Rectangle 3"/>
            <p:cNvSpPr>
              <a:spLocks noChangeArrowheads="1"/>
            </p:cNvSpPr>
            <p:nvPr/>
          </p:nvSpPr>
          <p:spPr bwMode="auto">
            <a:xfrm>
              <a:off x="1584" y="816"/>
              <a:ext cx="1344" cy="1200"/>
            </a:xfrm>
            <a:prstGeom prst="rect">
              <a:avLst/>
            </a:prstGeom>
            <a:gradFill rotWithShape="0">
              <a:gsLst>
                <a:gs pos="0">
                  <a:srgbClr val="FFFF66"/>
                </a:gs>
                <a:gs pos="100000">
                  <a:srgbClr val="76762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584" y="816"/>
              <a:ext cx="1344" cy="1200"/>
              <a:chOff x="1584" y="816"/>
              <a:chExt cx="1344" cy="1200"/>
            </a:xfrm>
          </p:grpSpPr>
          <p:sp>
            <p:nvSpPr>
              <p:cNvPr id="15394" name="AutoShape 5"/>
              <p:cNvSpPr>
                <a:spLocks noChangeArrowheads="1"/>
              </p:cNvSpPr>
              <p:nvPr/>
            </p:nvSpPr>
            <p:spPr bwMode="auto">
              <a:xfrm>
                <a:off x="1584" y="816"/>
                <a:ext cx="1344" cy="1200"/>
              </a:xfrm>
              <a:prstGeom prst="star16">
                <a:avLst>
                  <a:gd name="adj" fmla="val 38375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15395" name="Text Box 6"/>
              <p:cNvSpPr txBox="1">
                <a:spLocks noChangeArrowheads="1"/>
              </p:cNvSpPr>
              <p:nvPr/>
            </p:nvSpPr>
            <p:spPr bwMode="auto">
              <a:xfrm>
                <a:off x="1776" y="1088"/>
                <a:ext cx="941" cy="6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dirty="0" smtClean="0">
                    <a:solidFill>
                      <a:srgbClr val="000099"/>
                    </a:solidFill>
                    <a:latin typeface="Calibri" pitchFamily="34" charset="0"/>
                  </a:rPr>
                  <a:t>THE ‘BRIGHT SIDE’</a:t>
                </a:r>
                <a:endParaRPr lang="en-US" b="0" dirty="0">
                  <a:solidFill>
                    <a:srgbClr val="000099"/>
                  </a:solidFill>
                  <a:latin typeface="Calibri" pitchFamily="34" charset="0"/>
                </a:endParaRPr>
              </a:p>
            </p:txBody>
          </p:sp>
        </p:grpSp>
      </p:grp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4724400" y="1905000"/>
            <a:ext cx="2133600" cy="1905000"/>
            <a:chOff x="1776" y="2400"/>
            <a:chExt cx="1344" cy="1200"/>
          </a:xfrm>
        </p:grpSpPr>
        <p:sp>
          <p:nvSpPr>
            <p:cNvPr id="15390" name="Rectangle 8"/>
            <p:cNvSpPr>
              <a:spLocks noChangeArrowheads="1"/>
            </p:cNvSpPr>
            <p:nvPr/>
          </p:nvSpPr>
          <p:spPr bwMode="auto">
            <a:xfrm>
              <a:off x="1776" y="2400"/>
              <a:ext cx="1344" cy="1200"/>
            </a:xfrm>
            <a:prstGeom prst="rect">
              <a:avLst/>
            </a:prstGeom>
            <a:gradFill rotWithShape="0">
              <a:gsLst>
                <a:gs pos="0">
                  <a:srgbClr val="DDDDDD"/>
                </a:gs>
                <a:gs pos="100000">
                  <a:srgbClr val="A9A9A9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5391" name="Text Box 9"/>
            <p:cNvSpPr txBox="1">
              <a:spLocks noChangeArrowheads="1"/>
            </p:cNvSpPr>
            <p:nvPr/>
          </p:nvSpPr>
          <p:spPr bwMode="auto">
            <a:xfrm>
              <a:off x="1776" y="2592"/>
              <a:ext cx="1336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dirty="0">
                  <a:solidFill>
                    <a:schemeClr val="bg1"/>
                  </a:solidFill>
                  <a:latin typeface="Calibri" pitchFamily="34" charset="0"/>
                </a:rPr>
                <a:t>WHAT ONCE</a:t>
              </a:r>
            </a:p>
            <a:p>
              <a:pPr algn="ctr" eaLnBrk="0" hangingPunct="0"/>
              <a:r>
                <a:rPr lang="en-US" dirty="0">
                  <a:solidFill>
                    <a:schemeClr val="bg1"/>
                  </a:solidFill>
                  <a:latin typeface="Calibri" pitchFamily="34" charset="0"/>
                </a:rPr>
                <a:t>WAS DARK</a:t>
              </a:r>
            </a:p>
            <a:p>
              <a:pPr algn="ctr" eaLnBrk="0" hangingPunct="0"/>
              <a:r>
                <a:rPr lang="en-US" dirty="0">
                  <a:solidFill>
                    <a:schemeClr val="bg1"/>
                  </a:solidFill>
                  <a:latin typeface="Calibri" pitchFamily="34" charset="0"/>
                </a:rPr>
                <a:t>IS NOW </a:t>
              </a:r>
            </a:p>
            <a:p>
              <a:pPr algn="ctr" eaLnBrk="0" hangingPunct="0"/>
              <a:r>
                <a:rPr lang="en-US" dirty="0">
                  <a:solidFill>
                    <a:schemeClr val="bg1"/>
                  </a:solidFill>
                  <a:latin typeface="Calibri" pitchFamily="34" charset="0"/>
                </a:rPr>
                <a:t>BRIGHT</a:t>
              </a:r>
            </a:p>
          </p:txBody>
        </p:sp>
      </p:grpSp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2590800" y="3810000"/>
            <a:ext cx="2133600" cy="1905000"/>
            <a:chOff x="3120" y="1200"/>
            <a:chExt cx="1344" cy="1200"/>
          </a:xfrm>
        </p:grpSpPr>
        <p:sp>
          <p:nvSpPr>
            <p:cNvPr id="15388" name="Rectangle 11"/>
            <p:cNvSpPr>
              <a:spLocks noChangeArrowheads="1"/>
            </p:cNvSpPr>
            <p:nvPr/>
          </p:nvSpPr>
          <p:spPr bwMode="auto">
            <a:xfrm>
              <a:off x="3120" y="1200"/>
              <a:ext cx="1344" cy="1200"/>
            </a:xfrm>
            <a:prstGeom prst="rect">
              <a:avLst/>
            </a:prstGeom>
            <a:gradFill rotWithShape="0">
              <a:gsLst>
                <a:gs pos="0">
                  <a:srgbClr val="DDDDDD"/>
                </a:gs>
                <a:gs pos="100000">
                  <a:srgbClr val="A9A9A9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5389" name="Text Box 12"/>
            <p:cNvSpPr txBox="1">
              <a:spLocks noChangeArrowheads="1"/>
            </p:cNvSpPr>
            <p:nvPr/>
          </p:nvSpPr>
          <p:spPr bwMode="auto">
            <a:xfrm>
              <a:off x="3120" y="1488"/>
              <a:ext cx="1336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dirty="0">
                  <a:solidFill>
                    <a:schemeClr val="bg1"/>
                  </a:solidFill>
                  <a:latin typeface="Calibri" pitchFamily="34" charset="0"/>
                </a:rPr>
                <a:t>WHAT ONCE</a:t>
              </a:r>
            </a:p>
            <a:p>
              <a:pPr algn="ctr" eaLnBrk="0" hangingPunct="0"/>
              <a:r>
                <a:rPr lang="en-US" dirty="0">
                  <a:solidFill>
                    <a:schemeClr val="bg1"/>
                  </a:solidFill>
                  <a:latin typeface="Calibri" pitchFamily="34" charset="0"/>
                </a:rPr>
                <a:t>WAS BRIGHT</a:t>
              </a:r>
            </a:p>
            <a:p>
              <a:pPr algn="ctr" eaLnBrk="0" hangingPunct="0"/>
              <a:r>
                <a:rPr lang="en-US" dirty="0">
                  <a:solidFill>
                    <a:schemeClr val="bg1"/>
                  </a:solidFill>
                  <a:latin typeface="Calibri" pitchFamily="34" charset="0"/>
                </a:rPr>
                <a:t>IS NOW DARK</a:t>
              </a:r>
            </a:p>
          </p:txBody>
        </p:sp>
      </p:grpSp>
      <p:grpSp>
        <p:nvGrpSpPr>
          <p:cNvPr id="6" name="Group 13"/>
          <p:cNvGrpSpPr>
            <a:grpSpLocks/>
          </p:cNvGrpSpPr>
          <p:nvPr/>
        </p:nvGrpSpPr>
        <p:grpSpPr bwMode="auto">
          <a:xfrm>
            <a:off x="2590800" y="1905000"/>
            <a:ext cx="2133600" cy="1905000"/>
            <a:chOff x="3120" y="2400"/>
            <a:chExt cx="1344" cy="1200"/>
          </a:xfrm>
        </p:grpSpPr>
        <p:sp>
          <p:nvSpPr>
            <p:cNvPr id="15386" name="Rectangle 14"/>
            <p:cNvSpPr>
              <a:spLocks noChangeArrowheads="1"/>
            </p:cNvSpPr>
            <p:nvPr/>
          </p:nvSpPr>
          <p:spPr bwMode="auto">
            <a:xfrm>
              <a:off x="3120" y="2400"/>
              <a:ext cx="1344" cy="12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5387" name="Text Box 15"/>
            <p:cNvSpPr txBox="1">
              <a:spLocks noChangeArrowheads="1"/>
            </p:cNvSpPr>
            <p:nvPr/>
          </p:nvSpPr>
          <p:spPr bwMode="auto">
            <a:xfrm rot="19206000">
              <a:off x="3256" y="2733"/>
              <a:ext cx="1044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dirty="0" smtClean="0">
                  <a:solidFill>
                    <a:srgbClr val="4D4D4D"/>
                  </a:solidFill>
                  <a:latin typeface="Calibri" pitchFamily="34" charset="0"/>
                </a:rPr>
                <a:t>EVIL</a:t>
              </a:r>
              <a:endParaRPr lang="en-US" sz="2400" dirty="0">
                <a:solidFill>
                  <a:srgbClr val="4D4D4D"/>
                </a:solidFill>
                <a:latin typeface="Calibri" pitchFamily="34" charset="0"/>
              </a:endParaRPr>
            </a:p>
            <a:p>
              <a:pPr algn="ctr" eaLnBrk="0" hangingPunct="0"/>
              <a:r>
                <a:rPr lang="en-US" sz="2400" dirty="0">
                  <a:solidFill>
                    <a:srgbClr val="4D4D4D"/>
                  </a:solidFill>
                  <a:latin typeface="Calibri" pitchFamily="34" charset="0"/>
                </a:rPr>
                <a:t>INCARNATE</a:t>
              </a:r>
            </a:p>
          </p:txBody>
        </p:sp>
      </p:grpSp>
      <p:grpSp>
        <p:nvGrpSpPr>
          <p:cNvPr id="7" name="Group 16"/>
          <p:cNvGrpSpPr>
            <a:grpSpLocks/>
          </p:cNvGrpSpPr>
          <p:nvPr/>
        </p:nvGrpSpPr>
        <p:grpSpPr bwMode="auto">
          <a:xfrm>
            <a:off x="2590800" y="1905000"/>
            <a:ext cx="4267200" cy="3810000"/>
            <a:chOff x="1584" y="816"/>
            <a:chExt cx="2688" cy="2400"/>
          </a:xfrm>
        </p:grpSpPr>
        <p:sp>
          <p:nvSpPr>
            <p:cNvPr id="15383" name="Rectangle 17"/>
            <p:cNvSpPr>
              <a:spLocks noChangeArrowheads="1"/>
            </p:cNvSpPr>
            <p:nvPr/>
          </p:nvSpPr>
          <p:spPr bwMode="auto">
            <a:xfrm>
              <a:off x="1584" y="816"/>
              <a:ext cx="2688" cy="2400"/>
            </a:xfrm>
            <a:prstGeom prst="rect">
              <a:avLst/>
            </a:prstGeom>
            <a:noFill/>
            <a:ln w="571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5384" name="Line 18"/>
            <p:cNvSpPr>
              <a:spLocks noChangeShapeType="1"/>
            </p:cNvSpPr>
            <p:nvPr/>
          </p:nvSpPr>
          <p:spPr bwMode="auto">
            <a:xfrm>
              <a:off x="2928" y="816"/>
              <a:ext cx="0" cy="24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5385" name="Line 19"/>
            <p:cNvSpPr>
              <a:spLocks noChangeShapeType="1"/>
            </p:cNvSpPr>
            <p:nvPr/>
          </p:nvSpPr>
          <p:spPr bwMode="auto">
            <a:xfrm>
              <a:off x="1584" y="2016"/>
              <a:ext cx="268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</p:grpSp>
      <p:sp>
        <p:nvSpPr>
          <p:cNvPr id="15371" name="Text Box 35"/>
          <p:cNvSpPr txBox="1">
            <a:spLocks noChangeArrowheads="1"/>
          </p:cNvSpPr>
          <p:nvPr/>
        </p:nvSpPr>
        <p:spPr bwMode="auto">
          <a:xfrm rot="5400000">
            <a:off x="7863682" y="5577681"/>
            <a:ext cx="2286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200" b="0" dirty="0">
                <a:solidFill>
                  <a:srgbClr val="4D4D4D"/>
                </a:solidFill>
                <a:latin typeface="Calibri" pitchFamily="34" charset="0"/>
              </a:rPr>
              <a:t>Spitzberg &amp; Cupach, </a:t>
            </a:r>
            <a:r>
              <a:rPr lang="en-US" sz="1200" b="0" dirty="0" smtClean="0">
                <a:solidFill>
                  <a:srgbClr val="4D4D4D"/>
                </a:solidFill>
                <a:latin typeface="Calibri" pitchFamily="34" charset="0"/>
              </a:rPr>
              <a:t>2016</a:t>
            </a:r>
            <a:endParaRPr lang="en-US" sz="1200" b="0" dirty="0">
              <a:solidFill>
                <a:srgbClr val="4D4D4D"/>
              </a:solidFill>
              <a:latin typeface="Calibri" pitchFamily="34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0" y="457200"/>
            <a:ext cx="8382000" cy="1588"/>
          </a:xfrm>
          <a:prstGeom prst="straightConnector1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tailEnd type="arrow"/>
          </a:ln>
          <a:effectLst>
            <a:glow rad="228600">
              <a:srgbClr val="00B0F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Box 2"/>
          <p:cNvSpPr txBox="1">
            <a:spLocks noChangeArrowheads="1"/>
          </p:cNvSpPr>
          <p:nvPr/>
        </p:nvSpPr>
        <p:spPr bwMode="auto">
          <a:xfrm>
            <a:off x="0" y="0"/>
            <a:ext cx="503394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latin typeface="Calibri" pitchFamily="34" charset="0"/>
                <a:cs typeface="Arial" pitchFamily="34" charset="0"/>
              </a:rPr>
              <a:t>A ‘DARK SIDE’ TOPOGRAPHY</a:t>
            </a:r>
            <a:endParaRPr lang="en-US" sz="3200" b="1" dirty="0">
              <a:solidFill>
                <a:srgbClr val="FFFF00"/>
              </a:solidFill>
              <a:latin typeface="Calibri" pitchFamily="34" charset="0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2514600" y="990600"/>
            <a:ext cx="4390779" cy="5602307"/>
            <a:chOff x="2514600" y="990600"/>
            <a:chExt cx="4390779" cy="5602307"/>
          </a:xfrm>
        </p:grpSpPr>
        <p:sp>
          <p:nvSpPr>
            <p:cNvPr id="46" name="Text Box 29"/>
            <p:cNvSpPr txBox="1">
              <a:spLocks noChangeArrowheads="1"/>
            </p:cNvSpPr>
            <p:nvPr/>
          </p:nvSpPr>
          <p:spPr bwMode="auto">
            <a:xfrm>
              <a:off x="2514600" y="990600"/>
              <a:ext cx="4314579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800" dirty="0">
                  <a:solidFill>
                    <a:srgbClr val="FFFF00"/>
                  </a:solidFill>
                  <a:latin typeface="Calibri" pitchFamily="34" charset="0"/>
                </a:rPr>
                <a:t>Presumptively/Normatively</a:t>
              </a:r>
            </a:p>
            <a:p>
              <a:pPr algn="ctr" eaLnBrk="0" hangingPunct="0"/>
              <a:r>
                <a:rPr lang="en-US" sz="2800" dirty="0">
                  <a:solidFill>
                    <a:srgbClr val="FFFF00"/>
                  </a:solidFill>
                  <a:latin typeface="Calibri" pitchFamily="34" charset="0"/>
                </a:rPr>
                <a:t>Destructive</a:t>
              </a:r>
            </a:p>
          </p:txBody>
        </p:sp>
        <p:sp>
          <p:nvSpPr>
            <p:cNvPr id="49" name="Text Box 31"/>
            <p:cNvSpPr txBox="1">
              <a:spLocks noChangeArrowheads="1"/>
            </p:cNvSpPr>
            <p:nvPr/>
          </p:nvSpPr>
          <p:spPr bwMode="auto">
            <a:xfrm>
              <a:off x="2590800" y="5638800"/>
              <a:ext cx="4314579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800" dirty="0">
                  <a:solidFill>
                    <a:srgbClr val="FFFF00"/>
                  </a:solidFill>
                  <a:latin typeface="Calibri" pitchFamily="34" charset="0"/>
                </a:rPr>
                <a:t>Presumptively/Normatively</a:t>
              </a:r>
            </a:p>
            <a:p>
              <a:pPr algn="ctr" eaLnBrk="0" hangingPunct="0"/>
              <a:r>
                <a:rPr lang="en-US" sz="2800" dirty="0">
                  <a:solidFill>
                    <a:srgbClr val="FFFF00"/>
                  </a:solidFill>
                  <a:latin typeface="Calibri" pitchFamily="34" charset="0"/>
                </a:rPr>
                <a:t>Productive</a:t>
              </a:r>
            </a:p>
          </p:txBody>
        </p:sp>
        <p:grpSp>
          <p:nvGrpSpPr>
            <p:cNvPr id="50" name="Group 57"/>
            <p:cNvGrpSpPr/>
            <p:nvPr/>
          </p:nvGrpSpPr>
          <p:grpSpPr>
            <a:xfrm>
              <a:off x="4724400" y="1905000"/>
              <a:ext cx="0" cy="3810000"/>
              <a:chOff x="4724400" y="1905000"/>
              <a:chExt cx="0" cy="3810000"/>
            </a:xfrm>
          </p:grpSpPr>
          <p:sp>
            <p:nvSpPr>
              <p:cNvPr id="51" name="Line 30"/>
              <p:cNvSpPr>
                <a:spLocks noChangeShapeType="1"/>
              </p:cNvSpPr>
              <p:nvPr/>
            </p:nvSpPr>
            <p:spPr bwMode="auto">
              <a:xfrm>
                <a:off x="4724400" y="3810000"/>
                <a:ext cx="0" cy="1905000"/>
              </a:xfrm>
              <a:prstGeom prst="line">
                <a:avLst/>
              </a:prstGeom>
              <a:noFill/>
              <a:ln w="76200">
                <a:solidFill>
                  <a:schemeClr val="tx1">
                    <a:lumMod val="65000"/>
                  </a:schemeClr>
                </a:solidFill>
                <a:round/>
                <a:headEnd type="none" w="med" len="med"/>
                <a:tailEnd type="triangle" w="med" len="med"/>
              </a:ln>
            </p:spPr>
            <p:txBody>
              <a:bodyPr wrap="none" anchor="ctr"/>
              <a:lstStyle/>
              <a:p>
                <a:endParaRPr lang="en-US">
                  <a:ln>
                    <a:solidFill>
                      <a:schemeClr val="bg1">
                        <a:lumMod val="50000"/>
                        <a:lumOff val="50000"/>
                      </a:schemeClr>
                    </a:solidFill>
                  </a:ln>
                  <a:latin typeface="Calibri" pitchFamily="34" charset="0"/>
                </a:endParaRPr>
              </a:p>
            </p:txBody>
          </p:sp>
          <p:sp>
            <p:nvSpPr>
              <p:cNvPr id="52" name="Line 30"/>
              <p:cNvSpPr>
                <a:spLocks noChangeShapeType="1"/>
              </p:cNvSpPr>
              <p:nvPr/>
            </p:nvSpPr>
            <p:spPr bwMode="auto">
              <a:xfrm>
                <a:off x="4724400" y="1905000"/>
                <a:ext cx="0" cy="1905000"/>
              </a:xfrm>
              <a:prstGeom prst="line">
                <a:avLst/>
              </a:prstGeom>
              <a:noFill/>
              <a:ln w="76200">
                <a:solidFill>
                  <a:schemeClr val="bg1"/>
                </a:solidFill>
                <a:round/>
                <a:headEnd type="triangl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</p:grpSp>
      </p:grpSp>
      <p:grpSp>
        <p:nvGrpSpPr>
          <p:cNvPr id="53" name="Group 52"/>
          <p:cNvGrpSpPr/>
          <p:nvPr/>
        </p:nvGrpSpPr>
        <p:grpSpPr>
          <a:xfrm>
            <a:off x="1559719" y="2775745"/>
            <a:ext cx="6327776" cy="2009776"/>
            <a:chOff x="1559719" y="2775745"/>
            <a:chExt cx="6327776" cy="2009776"/>
          </a:xfrm>
        </p:grpSpPr>
        <p:sp>
          <p:nvSpPr>
            <p:cNvPr id="54" name="Text Box 22"/>
            <p:cNvSpPr txBox="1">
              <a:spLocks noChangeArrowheads="1"/>
            </p:cNvSpPr>
            <p:nvPr/>
          </p:nvSpPr>
          <p:spPr bwMode="auto">
            <a:xfrm rot="16200000">
              <a:off x="1033462" y="3302002"/>
              <a:ext cx="2006601" cy="954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 dirty="0">
                  <a:solidFill>
                    <a:srgbClr val="FFFF00"/>
                  </a:solidFill>
                  <a:latin typeface="Calibri" pitchFamily="34" charset="0"/>
                </a:rPr>
                <a:t>Functionally</a:t>
              </a:r>
            </a:p>
            <a:p>
              <a:pPr eaLnBrk="0" hangingPunct="0"/>
              <a:r>
                <a:rPr lang="en-US" sz="2800" dirty="0">
                  <a:solidFill>
                    <a:srgbClr val="FFFF00"/>
                  </a:solidFill>
                  <a:latin typeface="Calibri" pitchFamily="34" charset="0"/>
                </a:rPr>
                <a:t>Destructive</a:t>
              </a:r>
            </a:p>
          </p:txBody>
        </p:sp>
        <p:sp>
          <p:nvSpPr>
            <p:cNvPr id="55" name="Text Box 23"/>
            <p:cNvSpPr txBox="1">
              <a:spLocks noChangeArrowheads="1"/>
            </p:cNvSpPr>
            <p:nvPr/>
          </p:nvSpPr>
          <p:spPr bwMode="auto">
            <a:xfrm rot="5400000">
              <a:off x="6407150" y="3305177"/>
              <a:ext cx="2006601" cy="954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 dirty="0">
                  <a:solidFill>
                    <a:srgbClr val="FFFF00"/>
                  </a:solidFill>
                  <a:latin typeface="Calibri" pitchFamily="34" charset="0"/>
                </a:rPr>
                <a:t>Functionally</a:t>
              </a:r>
            </a:p>
            <a:p>
              <a:pPr eaLnBrk="0" hangingPunct="0"/>
              <a:r>
                <a:rPr lang="en-US" sz="2800" dirty="0">
                  <a:solidFill>
                    <a:srgbClr val="FFFF00"/>
                  </a:solidFill>
                  <a:latin typeface="Calibri" pitchFamily="34" charset="0"/>
                </a:rPr>
                <a:t>Productive</a:t>
              </a:r>
            </a:p>
          </p:txBody>
        </p:sp>
        <p:grpSp>
          <p:nvGrpSpPr>
            <p:cNvPr id="56" name="Group 56"/>
            <p:cNvGrpSpPr/>
            <p:nvPr/>
          </p:nvGrpSpPr>
          <p:grpSpPr>
            <a:xfrm>
              <a:off x="2590800" y="3810000"/>
              <a:ext cx="4267200" cy="1590"/>
              <a:chOff x="2590800" y="3810000"/>
              <a:chExt cx="4267200" cy="1590"/>
            </a:xfrm>
          </p:grpSpPr>
          <p:sp>
            <p:nvSpPr>
              <p:cNvPr id="58" name="Line 21"/>
              <p:cNvSpPr>
                <a:spLocks noChangeShapeType="1"/>
              </p:cNvSpPr>
              <p:nvPr/>
            </p:nvSpPr>
            <p:spPr bwMode="auto">
              <a:xfrm>
                <a:off x="2590800" y="3810002"/>
                <a:ext cx="42672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59" name="Line 24"/>
              <p:cNvSpPr>
                <a:spLocks noChangeShapeType="1"/>
              </p:cNvSpPr>
              <p:nvPr/>
            </p:nvSpPr>
            <p:spPr bwMode="auto">
              <a:xfrm>
                <a:off x="3124200" y="3810002"/>
                <a:ext cx="327660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60" name="Line 30"/>
              <p:cNvSpPr>
                <a:spLocks noChangeShapeType="1"/>
              </p:cNvSpPr>
              <p:nvPr/>
            </p:nvSpPr>
            <p:spPr bwMode="auto">
              <a:xfrm>
                <a:off x="4724400" y="3810000"/>
                <a:ext cx="2133600" cy="1"/>
              </a:xfrm>
              <a:prstGeom prst="line">
                <a:avLst/>
              </a:prstGeom>
              <a:noFill/>
              <a:ln w="76200">
                <a:solidFill>
                  <a:schemeClr val="tx1">
                    <a:lumMod val="65000"/>
                  </a:schemeClr>
                </a:solidFill>
                <a:round/>
                <a:headEnd type="none" w="med" len="med"/>
                <a:tailEnd type="triangle" w="med" len="med"/>
              </a:ln>
            </p:spPr>
            <p:txBody>
              <a:bodyPr wrap="none" anchor="ctr"/>
              <a:lstStyle/>
              <a:p>
                <a:endParaRPr lang="en-US">
                  <a:ln>
                    <a:solidFill>
                      <a:schemeClr val="bg1">
                        <a:lumMod val="50000"/>
                        <a:lumOff val="50000"/>
                      </a:schemeClr>
                    </a:solidFill>
                  </a:ln>
                  <a:latin typeface="Calibri" pitchFamily="34" charset="0"/>
                </a:endParaRPr>
              </a:p>
            </p:txBody>
          </p:sp>
          <p:sp>
            <p:nvSpPr>
              <p:cNvPr id="61" name="Line 30"/>
              <p:cNvSpPr>
                <a:spLocks noChangeShapeType="1"/>
              </p:cNvSpPr>
              <p:nvPr/>
            </p:nvSpPr>
            <p:spPr bwMode="auto">
              <a:xfrm>
                <a:off x="2590800" y="3810000"/>
                <a:ext cx="2133600" cy="0"/>
              </a:xfrm>
              <a:prstGeom prst="line">
                <a:avLst/>
              </a:prstGeom>
              <a:noFill/>
              <a:ln w="76200">
                <a:solidFill>
                  <a:schemeClr val="bg1"/>
                </a:solidFill>
                <a:round/>
                <a:headEnd type="triangl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</p:grpSp>
        <p:sp>
          <p:nvSpPr>
            <p:cNvPr id="57" name="Oval 56"/>
            <p:cNvSpPr/>
            <p:nvPr/>
          </p:nvSpPr>
          <p:spPr bwMode="auto">
            <a:xfrm>
              <a:off x="4648200" y="3733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1"/>
          <p:cNvGrpSpPr/>
          <p:nvPr/>
        </p:nvGrpSpPr>
        <p:grpSpPr>
          <a:xfrm>
            <a:off x="2590800" y="1905000"/>
            <a:ext cx="4267200" cy="3810000"/>
            <a:chOff x="2590800" y="1905000"/>
            <a:chExt cx="4267200" cy="3810000"/>
          </a:xfrm>
        </p:grpSpPr>
        <p:sp>
          <p:nvSpPr>
            <p:cNvPr id="38" name="Rectangle 37"/>
            <p:cNvSpPr/>
            <p:nvPr/>
          </p:nvSpPr>
          <p:spPr bwMode="auto">
            <a:xfrm>
              <a:off x="2590800" y="1905000"/>
              <a:ext cx="4267200" cy="3810000"/>
            </a:xfrm>
            <a:prstGeom prst="rect">
              <a:avLst/>
            </a:prstGeom>
            <a:solidFill>
              <a:schemeClr val="tx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grpSp>
          <p:nvGrpSpPr>
            <p:cNvPr id="3" name="Group 2"/>
            <p:cNvGrpSpPr>
              <a:grpSpLocks/>
            </p:cNvGrpSpPr>
            <p:nvPr/>
          </p:nvGrpSpPr>
          <p:grpSpPr bwMode="auto">
            <a:xfrm>
              <a:off x="4724400" y="3810000"/>
              <a:ext cx="2133600" cy="1905000"/>
              <a:chOff x="1584" y="816"/>
              <a:chExt cx="1344" cy="1200"/>
            </a:xfrm>
          </p:grpSpPr>
          <p:sp>
            <p:nvSpPr>
              <p:cNvPr id="15392" name="Rectangle 3"/>
              <p:cNvSpPr>
                <a:spLocks noChangeArrowheads="1"/>
              </p:cNvSpPr>
              <p:nvPr/>
            </p:nvSpPr>
            <p:spPr bwMode="auto">
              <a:xfrm>
                <a:off x="1584" y="816"/>
                <a:ext cx="1344" cy="1200"/>
              </a:xfrm>
              <a:prstGeom prst="rect">
                <a:avLst/>
              </a:prstGeom>
              <a:gradFill rotWithShape="0">
                <a:gsLst>
                  <a:gs pos="0">
                    <a:srgbClr val="FFFF66"/>
                  </a:gs>
                  <a:gs pos="100000">
                    <a:srgbClr val="76762F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>
                  <a:latin typeface="Calibri" pitchFamily="34" charset="0"/>
                </a:endParaRPr>
              </a:p>
            </p:txBody>
          </p:sp>
          <p:grpSp>
            <p:nvGrpSpPr>
              <p:cNvPr id="4" name="Group 4"/>
              <p:cNvGrpSpPr>
                <a:grpSpLocks/>
              </p:cNvGrpSpPr>
              <p:nvPr/>
            </p:nvGrpSpPr>
            <p:grpSpPr bwMode="auto">
              <a:xfrm>
                <a:off x="1584" y="816"/>
                <a:ext cx="1344" cy="1200"/>
                <a:chOff x="1584" y="816"/>
                <a:chExt cx="1344" cy="1200"/>
              </a:xfrm>
            </p:grpSpPr>
            <p:sp>
              <p:nvSpPr>
                <p:cNvPr id="15394" name="AutoShape 5"/>
                <p:cNvSpPr>
                  <a:spLocks noChangeArrowheads="1"/>
                </p:cNvSpPr>
                <p:nvPr/>
              </p:nvSpPr>
              <p:spPr bwMode="auto">
                <a:xfrm>
                  <a:off x="1584" y="816"/>
                  <a:ext cx="1344" cy="1200"/>
                </a:xfrm>
                <a:prstGeom prst="star16">
                  <a:avLst>
                    <a:gd name="adj" fmla="val 38375"/>
                  </a:avLst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>
                    <a:latin typeface="Calibri" pitchFamily="34" charset="0"/>
                  </a:endParaRPr>
                </a:p>
              </p:txBody>
            </p:sp>
            <p:sp>
              <p:nvSpPr>
                <p:cNvPr id="15395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1776" y="942"/>
                  <a:ext cx="941" cy="8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/>
                  <a:endParaRPr lang="en-US" dirty="0">
                    <a:solidFill>
                      <a:srgbClr val="000099"/>
                    </a:solidFill>
                    <a:latin typeface="Calibri" pitchFamily="34" charset="0"/>
                  </a:endParaRPr>
                </a:p>
                <a:p>
                  <a:pPr algn="ctr" eaLnBrk="0" hangingPunct="0"/>
                  <a:r>
                    <a:rPr lang="en-US" dirty="0">
                      <a:solidFill>
                        <a:srgbClr val="000099"/>
                      </a:solidFill>
                      <a:latin typeface="Calibri" pitchFamily="34" charset="0"/>
                    </a:rPr>
                    <a:t>LET THE </a:t>
                  </a:r>
                </a:p>
                <a:p>
                  <a:pPr algn="ctr" eaLnBrk="0" hangingPunct="0"/>
                  <a:r>
                    <a:rPr lang="en-US" dirty="0">
                      <a:solidFill>
                        <a:srgbClr val="000099"/>
                      </a:solidFill>
                      <a:latin typeface="Calibri" pitchFamily="34" charset="0"/>
                    </a:rPr>
                    <a:t>SUN SHINE</a:t>
                  </a:r>
                </a:p>
                <a:p>
                  <a:pPr algn="ctr" eaLnBrk="0" hangingPunct="0"/>
                  <a:r>
                    <a:rPr lang="en-US" dirty="0">
                      <a:solidFill>
                        <a:srgbClr val="000099"/>
                      </a:solidFill>
                      <a:latin typeface="Calibri" pitchFamily="34" charset="0"/>
                    </a:rPr>
                    <a:t>THROUGH</a:t>
                  </a:r>
                  <a:endParaRPr lang="en-US" b="0" dirty="0">
                    <a:solidFill>
                      <a:srgbClr val="000099"/>
                    </a:solidFill>
                    <a:latin typeface="Calibri" pitchFamily="34" charset="0"/>
                  </a:endParaRPr>
                </a:p>
              </p:txBody>
            </p:sp>
          </p:grpSp>
        </p:grpSp>
        <p:grpSp>
          <p:nvGrpSpPr>
            <p:cNvPr id="5" name="Group 7"/>
            <p:cNvGrpSpPr>
              <a:grpSpLocks/>
            </p:cNvGrpSpPr>
            <p:nvPr/>
          </p:nvGrpSpPr>
          <p:grpSpPr bwMode="auto">
            <a:xfrm>
              <a:off x="4724400" y="1905000"/>
              <a:ext cx="2133600" cy="1905000"/>
              <a:chOff x="1776" y="2400"/>
              <a:chExt cx="1344" cy="1200"/>
            </a:xfrm>
          </p:grpSpPr>
          <p:sp>
            <p:nvSpPr>
              <p:cNvPr id="15390" name="Rectangle 8"/>
              <p:cNvSpPr>
                <a:spLocks noChangeArrowheads="1"/>
              </p:cNvSpPr>
              <p:nvPr/>
            </p:nvSpPr>
            <p:spPr bwMode="auto">
              <a:xfrm>
                <a:off x="1776" y="2400"/>
                <a:ext cx="1344" cy="1200"/>
              </a:xfrm>
              <a:prstGeom prst="rect">
                <a:avLst/>
              </a:prstGeom>
              <a:gradFill rotWithShape="0">
                <a:gsLst>
                  <a:gs pos="0">
                    <a:srgbClr val="DDDDDD"/>
                  </a:gs>
                  <a:gs pos="100000">
                    <a:srgbClr val="A9A9A9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15391" name="Text Box 9"/>
              <p:cNvSpPr txBox="1">
                <a:spLocks noChangeArrowheads="1"/>
              </p:cNvSpPr>
              <p:nvPr/>
            </p:nvSpPr>
            <p:spPr bwMode="auto">
              <a:xfrm>
                <a:off x="1776" y="2592"/>
                <a:ext cx="1336" cy="8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/>
                <a:r>
                  <a:rPr lang="en-US" dirty="0">
                    <a:solidFill>
                      <a:schemeClr val="bg1"/>
                    </a:solidFill>
                    <a:latin typeface="Calibri" pitchFamily="34" charset="0"/>
                  </a:rPr>
                  <a:t>WHAT ONCE</a:t>
                </a:r>
              </a:p>
              <a:p>
                <a:pPr algn="ctr" eaLnBrk="0" hangingPunct="0"/>
                <a:r>
                  <a:rPr lang="en-US" dirty="0">
                    <a:solidFill>
                      <a:schemeClr val="bg1"/>
                    </a:solidFill>
                    <a:latin typeface="Calibri" pitchFamily="34" charset="0"/>
                  </a:rPr>
                  <a:t>WAS DARK</a:t>
                </a:r>
              </a:p>
              <a:p>
                <a:pPr algn="ctr" eaLnBrk="0" hangingPunct="0"/>
                <a:r>
                  <a:rPr lang="en-US" dirty="0">
                    <a:solidFill>
                      <a:schemeClr val="bg1"/>
                    </a:solidFill>
                    <a:latin typeface="Calibri" pitchFamily="34" charset="0"/>
                  </a:rPr>
                  <a:t>IS NOW </a:t>
                </a:r>
              </a:p>
              <a:p>
                <a:pPr algn="ctr" eaLnBrk="0" hangingPunct="0"/>
                <a:r>
                  <a:rPr lang="en-US" dirty="0">
                    <a:solidFill>
                      <a:schemeClr val="bg1"/>
                    </a:solidFill>
                    <a:latin typeface="Calibri" pitchFamily="34" charset="0"/>
                  </a:rPr>
                  <a:t>BRIGHT</a:t>
                </a:r>
              </a:p>
            </p:txBody>
          </p:sp>
        </p:grpSp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2590800" y="1905000"/>
              <a:ext cx="2133600" cy="1905000"/>
              <a:chOff x="3120" y="2400"/>
              <a:chExt cx="1344" cy="1200"/>
            </a:xfrm>
          </p:grpSpPr>
          <p:sp>
            <p:nvSpPr>
              <p:cNvPr id="15386" name="Rectangle 14"/>
              <p:cNvSpPr>
                <a:spLocks noChangeArrowheads="1"/>
              </p:cNvSpPr>
              <p:nvPr/>
            </p:nvSpPr>
            <p:spPr bwMode="auto">
              <a:xfrm>
                <a:off x="3120" y="2400"/>
                <a:ext cx="1344" cy="1200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15387" name="Text Box 15"/>
              <p:cNvSpPr txBox="1">
                <a:spLocks noChangeArrowheads="1"/>
              </p:cNvSpPr>
              <p:nvPr/>
            </p:nvSpPr>
            <p:spPr bwMode="auto">
              <a:xfrm rot="19206000">
                <a:off x="3256" y="2733"/>
                <a:ext cx="1044" cy="5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lang="en-US" sz="2400" dirty="0" smtClean="0">
                    <a:solidFill>
                      <a:srgbClr val="4D4D4D"/>
                    </a:solidFill>
                    <a:latin typeface="Calibri" pitchFamily="34" charset="0"/>
                  </a:rPr>
                  <a:t>EVIL</a:t>
                </a:r>
                <a:endParaRPr lang="en-US" sz="2400" dirty="0">
                  <a:solidFill>
                    <a:srgbClr val="4D4D4D"/>
                  </a:solidFill>
                  <a:latin typeface="Calibri" pitchFamily="34" charset="0"/>
                </a:endParaRPr>
              </a:p>
              <a:p>
                <a:pPr algn="ctr" eaLnBrk="0" hangingPunct="0"/>
                <a:r>
                  <a:rPr lang="en-US" sz="2400" dirty="0">
                    <a:solidFill>
                      <a:srgbClr val="4D4D4D"/>
                    </a:solidFill>
                    <a:latin typeface="Calibri" pitchFamily="34" charset="0"/>
                  </a:rPr>
                  <a:t>INCARNATE</a:t>
                </a:r>
              </a:p>
            </p:txBody>
          </p:sp>
        </p:grpSp>
        <p:grpSp>
          <p:nvGrpSpPr>
            <p:cNvPr id="7" name="Group 16"/>
            <p:cNvGrpSpPr>
              <a:grpSpLocks/>
            </p:cNvGrpSpPr>
            <p:nvPr/>
          </p:nvGrpSpPr>
          <p:grpSpPr bwMode="auto">
            <a:xfrm>
              <a:off x="2590800" y="1905000"/>
              <a:ext cx="4267200" cy="3810000"/>
              <a:chOff x="1584" y="816"/>
              <a:chExt cx="2688" cy="2400"/>
            </a:xfrm>
          </p:grpSpPr>
          <p:sp>
            <p:nvSpPr>
              <p:cNvPr id="15383" name="Rectangle 17"/>
              <p:cNvSpPr>
                <a:spLocks noChangeArrowheads="1"/>
              </p:cNvSpPr>
              <p:nvPr/>
            </p:nvSpPr>
            <p:spPr bwMode="auto">
              <a:xfrm>
                <a:off x="1584" y="816"/>
                <a:ext cx="2688" cy="2400"/>
              </a:xfrm>
              <a:prstGeom prst="rect">
                <a:avLst/>
              </a:prstGeom>
              <a:noFill/>
              <a:ln w="571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15384" name="Line 18"/>
              <p:cNvSpPr>
                <a:spLocks noChangeShapeType="1"/>
              </p:cNvSpPr>
              <p:nvPr/>
            </p:nvSpPr>
            <p:spPr bwMode="auto">
              <a:xfrm>
                <a:off x="2928" y="816"/>
                <a:ext cx="0" cy="240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15385" name="Line 19"/>
              <p:cNvSpPr>
                <a:spLocks noChangeShapeType="1"/>
              </p:cNvSpPr>
              <p:nvPr/>
            </p:nvSpPr>
            <p:spPr bwMode="auto">
              <a:xfrm>
                <a:off x="1584" y="2016"/>
                <a:ext cx="2688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>
                  <a:latin typeface="Calibri" pitchFamily="34" charset="0"/>
                </a:endParaRPr>
              </a:p>
            </p:txBody>
          </p:sp>
        </p:grpSp>
      </p:grpSp>
      <p:sp>
        <p:nvSpPr>
          <p:cNvPr id="15371" name="Text Box 35"/>
          <p:cNvSpPr txBox="1">
            <a:spLocks noChangeArrowheads="1"/>
          </p:cNvSpPr>
          <p:nvPr/>
        </p:nvSpPr>
        <p:spPr bwMode="auto">
          <a:xfrm rot="5400000">
            <a:off x="7863682" y="5577681"/>
            <a:ext cx="2286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0" dirty="0">
                <a:solidFill>
                  <a:srgbClr val="4D4D4D"/>
                </a:solidFill>
                <a:latin typeface="Calibri" pitchFamily="34" charset="0"/>
              </a:rPr>
              <a:t>Spitzberg &amp; Cupach, </a:t>
            </a:r>
            <a:r>
              <a:rPr lang="en-US" sz="1200" b="0" dirty="0" smtClean="0">
                <a:solidFill>
                  <a:srgbClr val="4D4D4D"/>
                </a:solidFill>
                <a:latin typeface="Calibri" pitchFamily="34" charset="0"/>
              </a:rPr>
              <a:t>2016</a:t>
            </a:r>
            <a:endParaRPr lang="en-US" sz="1200" b="0" dirty="0">
              <a:solidFill>
                <a:srgbClr val="4D4D4D"/>
              </a:solidFill>
              <a:latin typeface="Calibri" pitchFamily="34" charset="0"/>
            </a:endParaRPr>
          </a:p>
        </p:txBody>
      </p:sp>
      <p:grpSp>
        <p:nvGrpSpPr>
          <p:cNvPr id="8" name="Group 10"/>
          <p:cNvGrpSpPr>
            <a:grpSpLocks/>
          </p:cNvGrpSpPr>
          <p:nvPr/>
        </p:nvGrpSpPr>
        <p:grpSpPr bwMode="auto">
          <a:xfrm>
            <a:off x="2590800" y="3810000"/>
            <a:ext cx="2133600" cy="1905000"/>
            <a:chOff x="3120" y="1200"/>
            <a:chExt cx="1344" cy="1200"/>
          </a:xfrm>
        </p:grpSpPr>
        <p:sp>
          <p:nvSpPr>
            <p:cNvPr id="15388" name="Rectangle 11"/>
            <p:cNvSpPr>
              <a:spLocks noChangeArrowheads="1"/>
            </p:cNvSpPr>
            <p:nvPr/>
          </p:nvSpPr>
          <p:spPr bwMode="auto">
            <a:xfrm>
              <a:off x="3120" y="1200"/>
              <a:ext cx="1344" cy="1200"/>
            </a:xfrm>
            <a:prstGeom prst="rect">
              <a:avLst/>
            </a:prstGeom>
            <a:gradFill rotWithShape="0">
              <a:gsLst>
                <a:gs pos="0">
                  <a:srgbClr val="DDDDDD"/>
                </a:gs>
                <a:gs pos="100000">
                  <a:srgbClr val="A9A9A9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Calibri" pitchFamily="34" charset="0"/>
              </a:endParaRPr>
            </a:p>
          </p:txBody>
        </p:sp>
        <p:sp>
          <p:nvSpPr>
            <p:cNvPr id="15389" name="Text Box 12"/>
            <p:cNvSpPr txBox="1">
              <a:spLocks noChangeArrowheads="1"/>
            </p:cNvSpPr>
            <p:nvPr/>
          </p:nvSpPr>
          <p:spPr bwMode="auto">
            <a:xfrm>
              <a:off x="3120" y="1488"/>
              <a:ext cx="1336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/>
              <a:r>
                <a:rPr lang="en-US" dirty="0">
                  <a:solidFill>
                    <a:schemeClr val="bg1"/>
                  </a:solidFill>
                  <a:latin typeface="Calibri" pitchFamily="34" charset="0"/>
                </a:rPr>
                <a:t>WHAT ONCE</a:t>
              </a:r>
            </a:p>
            <a:p>
              <a:pPr algn="ctr" eaLnBrk="0" hangingPunct="0"/>
              <a:r>
                <a:rPr lang="en-US" dirty="0">
                  <a:solidFill>
                    <a:schemeClr val="bg1"/>
                  </a:solidFill>
                  <a:latin typeface="Calibri" pitchFamily="34" charset="0"/>
                </a:rPr>
                <a:t>WAS BRIGHT</a:t>
              </a:r>
            </a:p>
            <a:p>
              <a:pPr algn="ctr" eaLnBrk="0" hangingPunct="0"/>
              <a:r>
                <a:rPr lang="en-US" dirty="0">
                  <a:solidFill>
                    <a:schemeClr val="bg1"/>
                  </a:solidFill>
                  <a:latin typeface="Calibri" pitchFamily="34" charset="0"/>
                </a:rPr>
                <a:t>IS NOW DARK</a:t>
              </a:r>
            </a:p>
          </p:txBody>
        </p:sp>
      </p:grpSp>
      <p:grpSp>
        <p:nvGrpSpPr>
          <p:cNvPr id="9" name="Group 86"/>
          <p:cNvGrpSpPr/>
          <p:nvPr/>
        </p:nvGrpSpPr>
        <p:grpSpPr>
          <a:xfrm>
            <a:off x="152400" y="228600"/>
            <a:ext cx="3505200" cy="3581400"/>
            <a:chOff x="152400" y="228600"/>
            <a:chExt cx="3505200" cy="3581400"/>
          </a:xfrm>
        </p:grpSpPr>
        <p:grpSp>
          <p:nvGrpSpPr>
            <p:cNvPr id="10" name="Group 78"/>
            <p:cNvGrpSpPr/>
            <p:nvPr/>
          </p:nvGrpSpPr>
          <p:grpSpPr>
            <a:xfrm>
              <a:off x="152400" y="228600"/>
              <a:ext cx="2514602" cy="2209801"/>
              <a:chOff x="37072" y="409222"/>
              <a:chExt cx="3805873" cy="1391354"/>
            </a:xfrm>
          </p:grpSpPr>
          <p:sp>
            <p:nvSpPr>
              <p:cNvPr id="66" name="Text Box 50"/>
              <p:cNvSpPr txBox="1">
                <a:spLocks noChangeArrowheads="1"/>
              </p:cNvSpPr>
              <p:nvPr/>
            </p:nvSpPr>
            <p:spPr bwMode="auto">
              <a:xfrm>
                <a:off x="609600" y="1143000"/>
                <a:ext cx="279592" cy="2325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endParaRPr lang="en-US" sz="180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 bwMode="auto">
              <a:xfrm>
                <a:off x="37072" y="409222"/>
                <a:ext cx="3805873" cy="1391354"/>
              </a:xfrm>
              <a:prstGeom prst="rect">
                <a:avLst/>
              </a:prstGeom>
              <a:solidFill>
                <a:srgbClr val="0000CC"/>
              </a:solidFill>
              <a:ln w="9525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b="0" dirty="0" smtClean="0">
                    <a:solidFill>
                      <a:schemeClr val="tx1">
                        <a:lumMod val="95000"/>
                      </a:schemeClr>
                    </a:solidFill>
                    <a:latin typeface="Calibri" pitchFamily="34" charset="0"/>
                  </a:rPr>
                  <a:t>Giving “help” social </a:t>
                </a:r>
                <a:r>
                  <a:rPr lang="en-US" dirty="0" smtClean="0">
                    <a:solidFill>
                      <a:srgbClr val="FFFF00"/>
                    </a:solidFill>
                    <a:latin typeface="Calibri" pitchFamily="34" charset="0"/>
                  </a:rPr>
                  <a:t>support</a:t>
                </a:r>
                <a:r>
                  <a:rPr lang="en-US" b="0" dirty="0" smtClean="0">
                    <a:solidFill>
                      <a:schemeClr val="tx1">
                        <a:lumMod val="95000"/>
                      </a:schemeClr>
                    </a:solidFill>
                    <a:latin typeface="Calibri" pitchFamily="34" charset="0"/>
                  </a:rPr>
                  <a:t> (helping others with anger, distress, conflict) r = .27 to giver’s depression </a:t>
                </a:r>
                <a:r>
                  <a:rPr lang="en-US" b="0" dirty="0" smtClean="0">
                    <a:solidFill>
                      <a:schemeClr val="tx1">
                        <a:lumMod val="95000"/>
                      </a:schemeClr>
                    </a:solidFill>
                    <a:latin typeface="Calibri" pitchFamily="34" charset="0"/>
                    <a:sym typeface="Symbol" pitchFamily="18" charset="2"/>
                  </a:rPr>
                  <a:t>(</a:t>
                </a:r>
                <a:r>
                  <a:rPr lang="en-US" b="0" dirty="0" err="1" smtClean="0">
                    <a:solidFill>
                      <a:schemeClr val="tx1">
                        <a:lumMod val="95000"/>
                      </a:schemeClr>
                    </a:solidFill>
                    <a:latin typeface="Calibri" pitchFamily="34" charset="0"/>
                    <a:sym typeface="Symbol" pitchFamily="18" charset="2"/>
                  </a:rPr>
                  <a:t>Strazdins</a:t>
                </a:r>
                <a:r>
                  <a:rPr lang="en-US" b="0" dirty="0" smtClean="0">
                    <a:solidFill>
                      <a:schemeClr val="tx1">
                        <a:lumMod val="95000"/>
                      </a:schemeClr>
                    </a:solidFill>
                    <a:latin typeface="Calibri" pitchFamily="34" charset="0"/>
                    <a:sym typeface="Symbol" pitchFamily="18" charset="2"/>
                  </a:rPr>
                  <a:t> &amp; Broom, 2007)</a:t>
                </a:r>
              </a:p>
            </p:txBody>
          </p:sp>
        </p:grpSp>
        <p:cxnSp>
          <p:nvCxnSpPr>
            <p:cNvPr id="65" name="Straight Arrow Connector 64"/>
            <p:cNvCxnSpPr>
              <a:stCxn id="67" idx="2"/>
              <a:endCxn id="15388" idx="0"/>
            </p:cNvCxnSpPr>
            <p:nvPr/>
          </p:nvCxnSpPr>
          <p:spPr bwMode="auto">
            <a:xfrm>
              <a:off x="1409701" y="2438400"/>
              <a:ext cx="2247899" cy="137160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3" name="Group 79"/>
          <p:cNvGrpSpPr/>
          <p:nvPr/>
        </p:nvGrpSpPr>
        <p:grpSpPr>
          <a:xfrm>
            <a:off x="4711700" y="1905000"/>
            <a:ext cx="4279906" cy="2865438"/>
            <a:chOff x="4711700" y="1905000"/>
            <a:chExt cx="4279906" cy="2865438"/>
          </a:xfrm>
        </p:grpSpPr>
        <p:sp>
          <p:nvSpPr>
            <p:cNvPr id="79" name="Rectangle 78"/>
            <p:cNvSpPr/>
            <p:nvPr/>
          </p:nvSpPr>
          <p:spPr bwMode="auto">
            <a:xfrm>
              <a:off x="6096004" y="1905000"/>
              <a:ext cx="2895602" cy="1905000"/>
            </a:xfrm>
            <a:prstGeom prst="rect">
              <a:avLst/>
            </a:prstGeom>
            <a:solidFill>
              <a:srgbClr val="0000CC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b="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rPr>
                <a:t>The number of “weak ties” who commit suicide increases the risk of suicide ideation (OR=.14, p&lt;.05) (Baller &amp; Richardson (2012)</a:t>
              </a:r>
              <a:endParaRPr lang="en-US" b="0" dirty="0" smtClean="0">
                <a:solidFill>
                  <a:schemeClr val="tx1">
                    <a:lumMod val="95000"/>
                  </a:schemeClr>
                </a:solidFill>
                <a:latin typeface="Calibri" pitchFamily="34" charset="0"/>
                <a:sym typeface="Symbol" pitchFamily="18" charset="2"/>
              </a:endParaRPr>
            </a:p>
          </p:txBody>
        </p:sp>
        <p:cxnSp>
          <p:nvCxnSpPr>
            <p:cNvPr id="77" name="Straight Arrow Connector 76"/>
            <p:cNvCxnSpPr>
              <a:stCxn id="79" idx="1"/>
              <a:endCxn id="15389" idx="3"/>
            </p:cNvCxnSpPr>
            <p:nvPr/>
          </p:nvCxnSpPr>
          <p:spPr bwMode="auto">
            <a:xfrm flipH="1">
              <a:off x="4711700" y="2857500"/>
              <a:ext cx="1384304" cy="191293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4" name="Group 80"/>
          <p:cNvGrpSpPr/>
          <p:nvPr/>
        </p:nvGrpSpPr>
        <p:grpSpPr>
          <a:xfrm>
            <a:off x="152400" y="5715000"/>
            <a:ext cx="8839206" cy="1143000"/>
            <a:chOff x="152400" y="5715000"/>
            <a:chExt cx="8839206" cy="1143000"/>
          </a:xfrm>
        </p:grpSpPr>
        <p:sp>
          <p:nvSpPr>
            <p:cNvPr id="82" name="Rectangle 81"/>
            <p:cNvSpPr/>
            <p:nvPr/>
          </p:nvSpPr>
          <p:spPr bwMode="auto">
            <a:xfrm>
              <a:off x="152400" y="6172200"/>
              <a:ext cx="8839206" cy="685800"/>
            </a:xfrm>
            <a:prstGeom prst="rect">
              <a:avLst/>
            </a:prstGeom>
            <a:solidFill>
              <a:srgbClr val="0000CC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b="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rPr>
                <a:t>Southern </a:t>
              </a:r>
              <a:r>
                <a:rPr lang="en-US" sz="1800" dirty="0" smtClean="0">
                  <a:solidFill>
                    <a:srgbClr val="FFFF00"/>
                  </a:solidFill>
                  <a:latin typeface="Calibri" pitchFamily="34" charset="0"/>
                </a:rPr>
                <a:t>politeness</a:t>
              </a:r>
              <a:r>
                <a:rPr lang="en-US" sz="1800" b="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rPr>
                <a:t> increases anger (</a:t>
              </a:r>
              <a:r>
                <a:rPr lang="en-US" sz="1800" b="0" i="1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  <a:sym typeface="Symbol" pitchFamily="18" charset="2"/>
                </a:rPr>
                <a:t>f</a:t>
              </a:r>
              <a:r>
                <a:rPr lang="en-US" sz="1800" b="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  <a:sym typeface="Symbol" pitchFamily="18" charset="2"/>
                </a:rPr>
                <a:t>=.36),  hostility (</a:t>
              </a:r>
              <a:r>
                <a:rPr lang="en-US" sz="1800" b="0" i="1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  <a:sym typeface="Symbol" pitchFamily="18" charset="2"/>
                </a:rPr>
                <a:t>f</a:t>
              </a:r>
              <a:r>
                <a:rPr lang="en-US" sz="1800" b="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  <a:sym typeface="Symbol" pitchFamily="18" charset="2"/>
                </a:rPr>
                <a:t>  = .50), argument-related homicide ( = .41), &amp; confrontational (</a:t>
              </a:r>
              <a:r>
                <a:rPr lang="en-US" sz="1800" b="0" i="1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  <a:sym typeface="Symbol" pitchFamily="18" charset="2"/>
                </a:rPr>
                <a:t>f </a:t>
              </a:r>
              <a:r>
                <a:rPr lang="en-US" sz="1800" b="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  <a:sym typeface="Symbol" pitchFamily="18" charset="2"/>
                </a:rPr>
                <a:t>= .26) (Cohen et al., 1999)</a:t>
              </a:r>
            </a:p>
          </p:txBody>
        </p:sp>
        <p:cxnSp>
          <p:nvCxnSpPr>
            <p:cNvPr id="83" name="Straight Arrow Connector 82"/>
            <p:cNvCxnSpPr>
              <a:stCxn id="82" idx="0"/>
              <a:endCxn id="15388" idx="2"/>
            </p:cNvCxnSpPr>
            <p:nvPr/>
          </p:nvCxnSpPr>
          <p:spPr bwMode="auto">
            <a:xfrm flipH="1" flipV="1">
              <a:off x="3657600" y="5715000"/>
              <a:ext cx="914403" cy="45720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5" name="Group 83"/>
          <p:cNvGrpSpPr/>
          <p:nvPr/>
        </p:nvGrpSpPr>
        <p:grpSpPr>
          <a:xfrm>
            <a:off x="152401" y="4419600"/>
            <a:ext cx="5412785" cy="1995818"/>
            <a:chOff x="152401" y="4419600"/>
            <a:chExt cx="5412785" cy="1995818"/>
          </a:xfrm>
        </p:grpSpPr>
        <p:grpSp>
          <p:nvGrpSpPr>
            <p:cNvPr id="16" name="Group 78"/>
            <p:cNvGrpSpPr/>
            <p:nvPr/>
          </p:nvGrpSpPr>
          <p:grpSpPr>
            <a:xfrm>
              <a:off x="152401" y="4419600"/>
              <a:ext cx="5412785" cy="1995818"/>
              <a:chOff x="-6195325" y="-42779"/>
              <a:chExt cx="7045374" cy="1455038"/>
            </a:xfrm>
          </p:grpSpPr>
          <p:sp>
            <p:nvSpPr>
              <p:cNvPr id="87" name="Text Box 50"/>
              <p:cNvSpPr txBox="1">
                <a:spLocks noChangeArrowheads="1"/>
              </p:cNvSpPr>
              <p:nvPr/>
            </p:nvSpPr>
            <p:spPr bwMode="auto">
              <a:xfrm>
                <a:off x="609600" y="1143000"/>
                <a:ext cx="240449" cy="2692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endParaRPr lang="en-US" sz="180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endParaRPr>
              </a:p>
            </p:txBody>
          </p:sp>
          <p:sp>
            <p:nvSpPr>
              <p:cNvPr id="88" name="Rectangle 87"/>
              <p:cNvSpPr/>
              <p:nvPr/>
            </p:nvSpPr>
            <p:spPr bwMode="auto">
              <a:xfrm>
                <a:off x="-6195325" y="-42779"/>
                <a:ext cx="2677946" cy="1222168"/>
              </a:xfrm>
              <a:prstGeom prst="rect">
                <a:avLst/>
              </a:prstGeom>
              <a:solidFill>
                <a:srgbClr val="0000CC"/>
              </a:solidFill>
              <a:ln w="9525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b="0" dirty="0" smtClean="0">
                    <a:solidFill>
                      <a:schemeClr val="tx1">
                        <a:lumMod val="95000"/>
                      </a:schemeClr>
                    </a:solidFill>
                    <a:latin typeface="Calibri" pitchFamily="34" charset="0"/>
                  </a:rPr>
                  <a:t>12-30% report more </a:t>
                </a:r>
                <a:r>
                  <a:rPr lang="en-US" dirty="0" smtClean="0">
                    <a:solidFill>
                      <a:srgbClr val="FFFF00"/>
                    </a:solidFill>
                    <a:latin typeface="Calibri" pitchFamily="34" charset="0"/>
                  </a:rPr>
                  <a:t>closeness</a:t>
                </a:r>
                <a:r>
                  <a:rPr lang="en-US" b="0" dirty="0" smtClean="0">
                    <a:solidFill>
                      <a:schemeClr val="tx1">
                        <a:lumMod val="95000"/>
                      </a:schemeClr>
                    </a:solidFill>
                    <a:latin typeface="Calibri" pitchFamily="34" charset="0"/>
                  </a:rPr>
                  <a:t> to partner than desired (</a:t>
                </a:r>
                <a:r>
                  <a:rPr lang="en-US" b="0" dirty="0" err="1" smtClean="0">
                    <a:solidFill>
                      <a:schemeClr val="tx1">
                        <a:lumMod val="95000"/>
                      </a:schemeClr>
                    </a:solidFill>
                    <a:latin typeface="Calibri" pitchFamily="34" charset="0"/>
                  </a:rPr>
                  <a:t>Mashek</a:t>
                </a:r>
                <a:r>
                  <a:rPr lang="en-US" b="0" dirty="0" smtClean="0">
                    <a:solidFill>
                      <a:schemeClr val="tx1">
                        <a:lumMod val="95000"/>
                      </a:schemeClr>
                    </a:solidFill>
                    <a:latin typeface="Calibri" pitchFamily="34" charset="0"/>
                  </a:rPr>
                  <a:t> &amp; Sherman, 2004)</a:t>
                </a:r>
              </a:p>
            </p:txBody>
          </p:sp>
        </p:grpSp>
        <p:cxnSp>
          <p:nvCxnSpPr>
            <p:cNvPr id="86" name="Straight Arrow Connector 85"/>
            <p:cNvCxnSpPr>
              <a:stCxn id="88" idx="3"/>
              <a:endCxn id="15388" idx="1"/>
            </p:cNvCxnSpPr>
            <p:nvPr/>
          </p:nvCxnSpPr>
          <p:spPr bwMode="auto">
            <a:xfrm flipV="1">
              <a:off x="2209800" y="4762500"/>
              <a:ext cx="381000" cy="49530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7" name="Group 88"/>
          <p:cNvGrpSpPr/>
          <p:nvPr/>
        </p:nvGrpSpPr>
        <p:grpSpPr>
          <a:xfrm>
            <a:off x="152401" y="2514599"/>
            <a:ext cx="3505199" cy="2967065"/>
            <a:chOff x="233364" y="2326338"/>
            <a:chExt cx="3286122" cy="3577931"/>
          </a:xfrm>
        </p:grpSpPr>
        <p:grpSp>
          <p:nvGrpSpPr>
            <p:cNvPr id="18" name="Group 78"/>
            <p:cNvGrpSpPr/>
            <p:nvPr/>
          </p:nvGrpSpPr>
          <p:grpSpPr>
            <a:xfrm>
              <a:off x="233364" y="2326338"/>
              <a:ext cx="1928812" cy="3577931"/>
              <a:chOff x="-33566" y="84666"/>
              <a:chExt cx="5021157" cy="1208802"/>
            </a:xfrm>
          </p:grpSpPr>
          <p:sp>
            <p:nvSpPr>
              <p:cNvPr id="92" name="Text Box 50"/>
              <p:cNvSpPr txBox="1">
                <a:spLocks noChangeArrowheads="1"/>
              </p:cNvSpPr>
              <p:nvPr/>
            </p:nvSpPr>
            <p:spPr bwMode="auto">
              <a:xfrm>
                <a:off x="609602" y="1143000"/>
                <a:ext cx="450842" cy="1504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endParaRPr lang="en-US" sz="180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endParaRPr>
              </a:p>
            </p:txBody>
          </p:sp>
          <p:sp>
            <p:nvSpPr>
              <p:cNvPr id="93" name="Rectangle 92"/>
              <p:cNvSpPr/>
              <p:nvPr/>
            </p:nvSpPr>
            <p:spPr bwMode="auto">
              <a:xfrm>
                <a:off x="-33566" y="84666"/>
                <a:ext cx="5021157" cy="745065"/>
              </a:xfrm>
              <a:prstGeom prst="rect">
                <a:avLst/>
              </a:prstGeom>
              <a:solidFill>
                <a:srgbClr val="0000CC"/>
              </a:solidFill>
              <a:ln w="9525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800" b="0" dirty="0" smtClean="0">
                    <a:solidFill>
                      <a:schemeClr val="tx1">
                        <a:lumMod val="95000"/>
                      </a:schemeClr>
                    </a:solidFill>
                    <a:latin typeface="Calibri" pitchFamily="34" charset="0"/>
                  </a:rPr>
                  <a:t>33% of romantic relationships experience  </a:t>
                </a:r>
                <a:r>
                  <a:rPr lang="en-US" sz="1800" dirty="0" smtClean="0">
                    <a:solidFill>
                      <a:srgbClr val="FFFF00"/>
                    </a:solidFill>
                    <a:latin typeface="Calibri" pitchFamily="34" charset="0"/>
                  </a:rPr>
                  <a:t>‘fatal attractions ‘</a:t>
                </a:r>
                <a:r>
                  <a:rPr lang="en-US" sz="1800" b="0" dirty="0" smtClean="0">
                    <a:solidFill>
                      <a:schemeClr val="tx1">
                        <a:lumMod val="95000"/>
                      </a:schemeClr>
                    </a:solidFill>
                    <a:latin typeface="Calibri" pitchFamily="34" charset="0"/>
                  </a:rPr>
                  <a:t> (</a:t>
                </a:r>
                <a:r>
                  <a:rPr lang="en-US" sz="1800" b="0" dirty="0" err="1" smtClean="0">
                    <a:solidFill>
                      <a:schemeClr val="tx1">
                        <a:lumMod val="95000"/>
                      </a:schemeClr>
                    </a:solidFill>
                    <a:latin typeface="Calibri" pitchFamily="34" charset="0"/>
                  </a:rPr>
                  <a:t>Felmlee</a:t>
                </a:r>
                <a:r>
                  <a:rPr lang="en-US" sz="1800" b="0" dirty="0" smtClean="0">
                    <a:solidFill>
                      <a:schemeClr val="tx1">
                        <a:lumMod val="95000"/>
                      </a:schemeClr>
                    </a:solidFill>
                    <a:latin typeface="Calibri" pitchFamily="34" charset="0"/>
                  </a:rPr>
                  <a:t>, 1995)</a:t>
                </a:r>
              </a:p>
            </p:txBody>
          </p:sp>
        </p:grpSp>
        <p:cxnSp>
          <p:nvCxnSpPr>
            <p:cNvPr id="91" name="Straight Arrow Connector 90"/>
            <p:cNvCxnSpPr>
              <a:stCxn id="93" idx="3"/>
              <a:endCxn id="15388" idx="0"/>
            </p:cNvCxnSpPr>
            <p:nvPr/>
          </p:nvCxnSpPr>
          <p:spPr bwMode="auto">
            <a:xfrm>
              <a:off x="2162175" y="3428997"/>
              <a:ext cx="1357311" cy="459442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68" name="Group 79"/>
          <p:cNvGrpSpPr/>
          <p:nvPr/>
        </p:nvGrpSpPr>
        <p:grpSpPr>
          <a:xfrm>
            <a:off x="4724400" y="3886200"/>
            <a:ext cx="4267202" cy="2209800"/>
            <a:chOff x="4572006" y="2819400"/>
            <a:chExt cx="4267202" cy="2209800"/>
          </a:xfrm>
        </p:grpSpPr>
        <p:sp>
          <p:nvSpPr>
            <p:cNvPr id="71" name="Rectangle 70"/>
            <p:cNvSpPr/>
            <p:nvPr/>
          </p:nvSpPr>
          <p:spPr bwMode="auto">
            <a:xfrm>
              <a:off x="5943606" y="2819400"/>
              <a:ext cx="2895602" cy="2209800"/>
            </a:xfrm>
            <a:prstGeom prst="rect">
              <a:avLst/>
            </a:prstGeom>
            <a:solidFill>
              <a:srgbClr val="0000CC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b="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rPr>
                <a:t>Friends’ and family support is negatively related to marital satisfaction for happy couples (r’s</a:t>
              </a:r>
              <a:r>
                <a:rPr lang="en-US" b="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  <a:sym typeface="Symbol"/>
                </a:rPr>
                <a:t> -.38) (Dickson-</a:t>
              </a:r>
              <a:r>
                <a:rPr lang="en-US" b="0" dirty="0" err="1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  <a:sym typeface="Symbol"/>
                </a:rPr>
                <a:t>Markman</a:t>
              </a:r>
              <a:r>
                <a:rPr lang="en-US" b="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  <a:sym typeface="Symbol"/>
                </a:rPr>
                <a:t> &amp; </a:t>
              </a:r>
              <a:r>
                <a:rPr lang="en-US" b="0" dirty="0" err="1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  <a:sym typeface="Symbol"/>
                </a:rPr>
                <a:t>Markman</a:t>
              </a:r>
              <a:r>
                <a:rPr lang="en-US" b="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  <a:sym typeface="Symbol"/>
                </a:rPr>
                <a:t>, 1988)</a:t>
              </a:r>
              <a:endParaRPr lang="en-US" b="0" dirty="0" smtClean="0">
                <a:solidFill>
                  <a:schemeClr val="tx1">
                    <a:lumMod val="95000"/>
                  </a:schemeClr>
                </a:solidFill>
                <a:latin typeface="Calibri" pitchFamily="34" charset="0"/>
                <a:sym typeface="Symbol" pitchFamily="18" charset="2"/>
              </a:endParaRPr>
            </a:p>
          </p:txBody>
        </p:sp>
        <p:cxnSp>
          <p:nvCxnSpPr>
            <p:cNvPr id="74" name="Straight Arrow Connector 73"/>
            <p:cNvCxnSpPr>
              <a:stCxn id="71" idx="1"/>
              <a:endCxn id="15388" idx="3"/>
            </p:cNvCxnSpPr>
            <p:nvPr/>
          </p:nvCxnSpPr>
          <p:spPr bwMode="auto">
            <a:xfrm flipH="1" flipV="1">
              <a:off x="4572006" y="3695700"/>
              <a:ext cx="1371600" cy="22860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5" name="Group 67"/>
          <p:cNvGrpSpPr/>
          <p:nvPr/>
        </p:nvGrpSpPr>
        <p:grpSpPr>
          <a:xfrm>
            <a:off x="2725622" y="232569"/>
            <a:ext cx="6248403" cy="3581400"/>
            <a:chOff x="-622301" y="3200400"/>
            <a:chExt cx="6248403" cy="35814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-622301" y="3200400"/>
              <a:ext cx="6248403" cy="1600200"/>
            </a:xfrm>
            <a:prstGeom prst="rect">
              <a:avLst/>
            </a:prstGeom>
            <a:solidFill>
              <a:srgbClr val="0000CC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b="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rPr>
                <a:t>Morning hostility is more strongly associated with daily dependent stress levels for people </a:t>
              </a:r>
              <a:r>
                <a:rPr lang="en-US" b="0" i="1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rPr>
                <a:t>higher</a:t>
              </a:r>
              <a:r>
                <a:rPr lang="en-US" b="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rPr>
                <a:t> in interaction initiation competence (</a:t>
              </a:r>
              <a:r>
                <a:rPr lang="en-US" b="0" i="1" dirty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rPr>
                <a:t>b</a:t>
              </a:r>
              <a:r>
                <a:rPr lang="en-US" b="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rPr>
                <a:t>=.21) and ‘negative assertion’ competence (</a:t>
              </a:r>
              <a:r>
                <a:rPr lang="en-US" b="0" i="1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rPr>
                <a:t>b</a:t>
              </a:r>
              <a:r>
                <a:rPr lang="en-US" b="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rPr>
                <a:t>= .20) (</a:t>
              </a:r>
              <a:r>
                <a:rPr lang="en-US" b="0" dirty="0" err="1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rPr>
                <a:t>Sahl</a:t>
              </a:r>
              <a:r>
                <a:rPr lang="en-US" b="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rPr>
                <a:t> et al., 2009).</a:t>
              </a:r>
            </a:p>
          </p:txBody>
        </p:sp>
        <p:cxnSp>
          <p:nvCxnSpPr>
            <p:cNvPr id="57" name="Straight Arrow Connector 56"/>
            <p:cNvCxnSpPr>
              <a:stCxn id="56" idx="2"/>
            </p:cNvCxnSpPr>
            <p:nvPr/>
          </p:nvCxnSpPr>
          <p:spPr bwMode="auto">
            <a:xfrm flipH="1">
              <a:off x="292103" y="4800600"/>
              <a:ext cx="2209798" cy="198120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3" name="Group 52"/>
          <p:cNvGrpSpPr/>
          <p:nvPr/>
        </p:nvGrpSpPr>
        <p:grpSpPr>
          <a:xfrm>
            <a:off x="393039" y="1828799"/>
            <a:ext cx="8598560" cy="1981201"/>
            <a:chOff x="530679" y="1280233"/>
            <a:chExt cx="10793937" cy="1526493"/>
          </a:xfrm>
        </p:grpSpPr>
        <p:grpSp>
          <p:nvGrpSpPr>
            <p:cNvPr id="54" name="Group 78"/>
            <p:cNvGrpSpPr/>
            <p:nvPr/>
          </p:nvGrpSpPr>
          <p:grpSpPr>
            <a:xfrm>
              <a:off x="530679" y="1280233"/>
              <a:ext cx="10793937" cy="1526493"/>
              <a:chOff x="609601" y="1119340"/>
              <a:chExt cx="16336779" cy="961126"/>
            </a:xfrm>
          </p:grpSpPr>
          <p:sp>
            <p:nvSpPr>
              <p:cNvPr id="59" name="Text Box 50"/>
              <p:cNvSpPr txBox="1">
                <a:spLocks noChangeArrowheads="1"/>
              </p:cNvSpPr>
              <p:nvPr/>
            </p:nvSpPr>
            <p:spPr bwMode="auto">
              <a:xfrm>
                <a:off x="609601" y="1143000"/>
                <a:ext cx="279593" cy="2325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endParaRPr lang="en-US" sz="180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 bwMode="auto">
              <a:xfrm>
                <a:off x="11444905" y="1119340"/>
                <a:ext cx="5501475" cy="961126"/>
              </a:xfrm>
              <a:prstGeom prst="rect">
                <a:avLst/>
              </a:prstGeom>
              <a:solidFill>
                <a:srgbClr val="0000CC"/>
              </a:solidFill>
              <a:ln w="9525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b="0" dirty="0" smtClean="0">
                    <a:solidFill>
                      <a:schemeClr val="tx1">
                        <a:lumMod val="95000"/>
                      </a:schemeClr>
                    </a:solidFill>
                    <a:latin typeface="Calibri" pitchFamily="34" charset="0"/>
                  </a:rPr>
                  <a:t>High self-monitors engage in more abusive workplace behaviors (</a:t>
                </a:r>
                <a:r>
                  <a:rPr lang="en-US" b="0" dirty="0" smtClean="0">
                    <a:solidFill>
                      <a:schemeClr val="tx1">
                        <a:lumMod val="95000"/>
                      </a:schemeClr>
                    </a:solidFill>
                    <a:latin typeface="Calibri" pitchFamily="34" charset="0"/>
                    <a:sym typeface="Symbol"/>
                  </a:rPr>
                  <a:t>=.50)</a:t>
                </a:r>
                <a:r>
                  <a:rPr lang="en-US" b="0" dirty="0" smtClean="0">
                    <a:solidFill>
                      <a:schemeClr val="tx1">
                        <a:lumMod val="95000"/>
                      </a:schemeClr>
                    </a:solidFill>
                    <a:latin typeface="Calibri" pitchFamily="34" charset="0"/>
                  </a:rPr>
                  <a:t> than low self-monitors (</a:t>
                </a:r>
                <a:r>
                  <a:rPr lang="en-US" b="0" dirty="0" smtClean="0">
                    <a:solidFill>
                      <a:schemeClr val="tx1">
                        <a:lumMod val="95000"/>
                      </a:schemeClr>
                    </a:solidFill>
                    <a:latin typeface="Calibri" pitchFamily="34" charset="0"/>
                    <a:sym typeface="Symbol"/>
                  </a:rPr>
                  <a:t>=.05) (</a:t>
                </a:r>
                <a:r>
                  <a:rPr lang="en-US" b="0" dirty="0" err="1" smtClean="0">
                    <a:solidFill>
                      <a:schemeClr val="tx1">
                        <a:lumMod val="95000"/>
                      </a:schemeClr>
                    </a:solidFill>
                    <a:latin typeface="Calibri" pitchFamily="34" charset="0"/>
                    <a:sym typeface="Symbol"/>
                  </a:rPr>
                  <a:t>Kisamore</a:t>
                </a:r>
                <a:r>
                  <a:rPr lang="en-US" b="0" dirty="0" smtClean="0">
                    <a:solidFill>
                      <a:schemeClr val="tx1">
                        <a:lumMod val="95000"/>
                      </a:schemeClr>
                    </a:solidFill>
                    <a:latin typeface="Calibri" pitchFamily="34" charset="0"/>
                    <a:sym typeface="Symbol"/>
                  </a:rPr>
                  <a:t> et al., 2010)</a:t>
                </a:r>
                <a:endParaRPr lang="en-US" b="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endParaRPr>
              </a:p>
            </p:txBody>
          </p:sp>
        </p:grpSp>
        <p:cxnSp>
          <p:nvCxnSpPr>
            <p:cNvPr id="58" name="Straight Arrow Connector 57"/>
            <p:cNvCxnSpPr>
              <a:stCxn id="60" idx="1"/>
              <a:endCxn id="15388" idx="0"/>
            </p:cNvCxnSpPr>
            <p:nvPr/>
          </p:nvCxnSpPr>
          <p:spPr bwMode="auto">
            <a:xfrm flipH="1">
              <a:off x="4628745" y="2043480"/>
              <a:ext cx="3060970" cy="76324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/>
          <p:cNvGrpSpPr/>
          <p:nvPr/>
        </p:nvGrpSpPr>
        <p:grpSpPr>
          <a:xfrm>
            <a:off x="3200400" y="228600"/>
            <a:ext cx="3810000" cy="1676400"/>
            <a:chOff x="3200400" y="228600"/>
            <a:chExt cx="3810000" cy="1676400"/>
          </a:xfrm>
        </p:grpSpPr>
        <p:cxnSp>
          <p:nvCxnSpPr>
            <p:cNvPr id="51" name="Straight Arrow Connector 50"/>
            <p:cNvCxnSpPr>
              <a:stCxn id="52" idx="2"/>
            </p:cNvCxnSpPr>
            <p:nvPr/>
          </p:nvCxnSpPr>
          <p:spPr bwMode="auto">
            <a:xfrm>
              <a:off x="5105400" y="1676400"/>
              <a:ext cx="685800" cy="22860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2" name="Rectangle 51"/>
            <p:cNvSpPr/>
            <p:nvPr/>
          </p:nvSpPr>
          <p:spPr bwMode="auto">
            <a:xfrm>
              <a:off x="3200400" y="228600"/>
              <a:ext cx="3810000" cy="1447800"/>
            </a:xfrm>
            <a:prstGeom prst="rect">
              <a:avLst/>
            </a:prstGeom>
            <a:solidFill>
              <a:srgbClr val="0000CC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b="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rPr>
                <a:t>Intentionally making partner feel </a:t>
              </a:r>
              <a:r>
                <a:rPr lang="en-US" dirty="0" smtClean="0">
                  <a:solidFill>
                    <a:srgbClr val="FFFF00"/>
                  </a:solidFill>
                  <a:latin typeface="Calibri" pitchFamily="34" charset="0"/>
                </a:rPr>
                <a:t>jealous</a:t>
              </a:r>
              <a:r>
                <a:rPr lang="en-US" b="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rPr>
                <a:t> is positively correlated (.15 - .33) with relational improvement (Fleischman et al., 2004)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32318" y="221260"/>
            <a:ext cx="4492082" cy="2644178"/>
            <a:chOff x="-914400" y="221458"/>
            <a:chExt cx="4492082" cy="2644178"/>
          </a:xfrm>
        </p:grpSpPr>
        <p:sp>
          <p:nvSpPr>
            <p:cNvPr id="71" name="Rectangle 70"/>
            <p:cNvSpPr/>
            <p:nvPr/>
          </p:nvSpPr>
          <p:spPr bwMode="auto">
            <a:xfrm>
              <a:off x="-914400" y="221458"/>
              <a:ext cx="2819399" cy="2057398"/>
            </a:xfrm>
            <a:prstGeom prst="rect">
              <a:avLst/>
            </a:prstGeom>
            <a:solidFill>
              <a:srgbClr val="0000CC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b="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rPr>
                <a:t>85% reported their relationship stayed the same or improved as a result of the last episode of </a:t>
              </a:r>
              <a:r>
                <a:rPr lang="en-US" dirty="0" smtClean="0">
                  <a:solidFill>
                    <a:srgbClr val="FFFF00"/>
                  </a:solidFill>
                  <a:latin typeface="Calibri" pitchFamily="34" charset="0"/>
                </a:rPr>
                <a:t>violence</a:t>
              </a:r>
              <a:r>
                <a:rPr lang="en-US" b="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rPr>
                <a:t> (</a:t>
              </a:r>
              <a:r>
                <a:rPr lang="en-US" b="0" dirty="0" err="1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rPr>
                <a:t>Gryl</a:t>
              </a:r>
              <a:r>
                <a:rPr lang="en-US" b="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rPr>
                <a:t> et al., 1991)</a:t>
              </a:r>
            </a:p>
          </p:txBody>
        </p:sp>
        <p:cxnSp>
          <p:nvCxnSpPr>
            <p:cNvPr id="75" name="Straight Arrow Connector 74"/>
            <p:cNvCxnSpPr>
              <a:stCxn id="71" idx="3"/>
              <a:endCxn id="15391" idx="1"/>
            </p:cNvCxnSpPr>
            <p:nvPr/>
          </p:nvCxnSpPr>
          <p:spPr bwMode="auto">
            <a:xfrm>
              <a:off x="1904999" y="1250157"/>
              <a:ext cx="1672683" cy="161547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9" name="Group 38"/>
          <p:cNvGrpSpPr/>
          <p:nvPr/>
        </p:nvGrpSpPr>
        <p:grpSpPr>
          <a:xfrm>
            <a:off x="2590800" y="1905000"/>
            <a:ext cx="4267200" cy="3810000"/>
            <a:chOff x="2590800" y="1905000"/>
            <a:chExt cx="4267200" cy="3810000"/>
          </a:xfrm>
        </p:grpSpPr>
        <p:sp>
          <p:nvSpPr>
            <p:cNvPr id="38" name="Rectangle 37"/>
            <p:cNvSpPr/>
            <p:nvPr/>
          </p:nvSpPr>
          <p:spPr bwMode="auto">
            <a:xfrm>
              <a:off x="2590800" y="1905000"/>
              <a:ext cx="4267200" cy="3810000"/>
            </a:xfrm>
            <a:prstGeom prst="rect">
              <a:avLst/>
            </a:prstGeom>
            <a:solidFill>
              <a:schemeClr val="tx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grpSp>
          <p:nvGrpSpPr>
            <p:cNvPr id="2" name="Group 2"/>
            <p:cNvGrpSpPr>
              <a:grpSpLocks/>
            </p:cNvGrpSpPr>
            <p:nvPr/>
          </p:nvGrpSpPr>
          <p:grpSpPr bwMode="auto">
            <a:xfrm>
              <a:off x="4724400" y="3810000"/>
              <a:ext cx="2133600" cy="1905000"/>
              <a:chOff x="1584" y="816"/>
              <a:chExt cx="1344" cy="1200"/>
            </a:xfrm>
          </p:grpSpPr>
          <p:sp>
            <p:nvSpPr>
              <p:cNvPr id="15392" name="Rectangle 3"/>
              <p:cNvSpPr>
                <a:spLocks noChangeArrowheads="1"/>
              </p:cNvSpPr>
              <p:nvPr/>
            </p:nvSpPr>
            <p:spPr bwMode="auto">
              <a:xfrm>
                <a:off x="1584" y="816"/>
                <a:ext cx="1344" cy="1200"/>
              </a:xfrm>
              <a:prstGeom prst="rect">
                <a:avLst/>
              </a:prstGeom>
              <a:gradFill rotWithShape="0">
                <a:gsLst>
                  <a:gs pos="0">
                    <a:srgbClr val="FFFF66"/>
                  </a:gs>
                  <a:gs pos="100000">
                    <a:srgbClr val="76762F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>
                  <a:latin typeface="Calibri" pitchFamily="34" charset="0"/>
                </a:endParaRPr>
              </a:p>
            </p:txBody>
          </p:sp>
          <p:grpSp>
            <p:nvGrpSpPr>
              <p:cNvPr id="3" name="Group 4"/>
              <p:cNvGrpSpPr>
                <a:grpSpLocks/>
              </p:cNvGrpSpPr>
              <p:nvPr/>
            </p:nvGrpSpPr>
            <p:grpSpPr bwMode="auto">
              <a:xfrm>
                <a:off x="1584" y="816"/>
                <a:ext cx="1344" cy="1200"/>
                <a:chOff x="1584" y="816"/>
                <a:chExt cx="1344" cy="1200"/>
              </a:xfrm>
            </p:grpSpPr>
            <p:sp>
              <p:nvSpPr>
                <p:cNvPr id="15394" name="AutoShape 5"/>
                <p:cNvSpPr>
                  <a:spLocks noChangeArrowheads="1"/>
                </p:cNvSpPr>
                <p:nvPr/>
              </p:nvSpPr>
              <p:spPr bwMode="auto">
                <a:xfrm>
                  <a:off x="1584" y="816"/>
                  <a:ext cx="1344" cy="1200"/>
                </a:xfrm>
                <a:prstGeom prst="star16">
                  <a:avLst>
                    <a:gd name="adj" fmla="val 38375"/>
                  </a:avLst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>
                    <a:latin typeface="Calibri" pitchFamily="34" charset="0"/>
                  </a:endParaRPr>
                </a:p>
              </p:txBody>
            </p:sp>
            <p:sp>
              <p:nvSpPr>
                <p:cNvPr id="15395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1776" y="960"/>
                  <a:ext cx="941" cy="81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/>
                  <a:endParaRPr lang="en-US" sz="1800" dirty="0">
                    <a:solidFill>
                      <a:srgbClr val="000099"/>
                    </a:solidFill>
                    <a:latin typeface="Calibri" pitchFamily="34" charset="0"/>
                  </a:endParaRPr>
                </a:p>
                <a:p>
                  <a:pPr algn="ctr" eaLnBrk="0" hangingPunct="0"/>
                  <a:r>
                    <a:rPr lang="en-US" dirty="0">
                      <a:solidFill>
                        <a:srgbClr val="000099"/>
                      </a:solidFill>
                      <a:latin typeface="Calibri" pitchFamily="34" charset="0"/>
                    </a:rPr>
                    <a:t>LET THE </a:t>
                  </a:r>
                </a:p>
                <a:p>
                  <a:pPr algn="ctr" eaLnBrk="0" hangingPunct="0"/>
                  <a:r>
                    <a:rPr lang="en-US" dirty="0">
                      <a:solidFill>
                        <a:srgbClr val="000099"/>
                      </a:solidFill>
                      <a:latin typeface="Calibri" pitchFamily="34" charset="0"/>
                    </a:rPr>
                    <a:t>SUN SHINE</a:t>
                  </a:r>
                </a:p>
                <a:p>
                  <a:pPr algn="ctr" eaLnBrk="0" hangingPunct="0"/>
                  <a:r>
                    <a:rPr lang="en-US" dirty="0">
                      <a:solidFill>
                        <a:srgbClr val="000099"/>
                      </a:solidFill>
                      <a:latin typeface="Calibri" pitchFamily="34" charset="0"/>
                    </a:rPr>
                    <a:t>THROUGH</a:t>
                  </a:r>
                  <a:endParaRPr lang="en-US" b="0" dirty="0">
                    <a:solidFill>
                      <a:srgbClr val="000099"/>
                    </a:solidFill>
                    <a:latin typeface="Calibri" pitchFamily="34" charset="0"/>
                  </a:endParaRPr>
                </a:p>
              </p:txBody>
            </p:sp>
          </p:grpSp>
        </p:grpSp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2590800" y="3810000"/>
              <a:ext cx="2133600" cy="1905000"/>
              <a:chOff x="3120" y="1200"/>
              <a:chExt cx="1344" cy="1200"/>
            </a:xfrm>
          </p:grpSpPr>
          <p:sp>
            <p:nvSpPr>
              <p:cNvPr id="15388" name="Rectangle 11"/>
              <p:cNvSpPr>
                <a:spLocks noChangeArrowheads="1"/>
              </p:cNvSpPr>
              <p:nvPr/>
            </p:nvSpPr>
            <p:spPr bwMode="auto">
              <a:xfrm>
                <a:off x="3120" y="1200"/>
                <a:ext cx="1344" cy="1200"/>
              </a:xfrm>
              <a:prstGeom prst="rect">
                <a:avLst/>
              </a:prstGeom>
              <a:gradFill rotWithShape="0">
                <a:gsLst>
                  <a:gs pos="0">
                    <a:srgbClr val="DDDDDD"/>
                  </a:gs>
                  <a:gs pos="100000">
                    <a:srgbClr val="A9A9A9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15389" name="Text Box 12"/>
              <p:cNvSpPr txBox="1">
                <a:spLocks noChangeArrowheads="1"/>
              </p:cNvSpPr>
              <p:nvPr/>
            </p:nvSpPr>
            <p:spPr bwMode="auto">
              <a:xfrm>
                <a:off x="3120" y="1488"/>
                <a:ext cx="1336" cy="6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/>
                <a:r>
                  <a:rPr lang="en-US" dirty="0">
                    <a:solidFill>
                      <a:schemeClr val="bg1"/>
                    </a:solidFill>
                    <a:latin typeface="Calibri" pitchFamily="34" charset="0"/>
                  </a:rPr>
                  <a:t>WHAT ONCE</a:t>
                </a:r>
              </a:p>
              <a:p>
                <a:pPr algn="ctr" eaLnBrk="0" hangingPunct="0"/>
                <a:r>
                  <a:rPr lang="en-US" dirty="0">
                    <a:solidFill>
                      <a:schemeClr val="bg1"/>
                    </a:solidFill>
                    <a:latin typeface="Calibri" pitchFamily="34" charset="0"/>
                  </a:rPr>
                  <a:t>WAS BRIGHT</a:t>
                </a:r>
              </a:p>
              <a:p>
                <a:pPr algn="ctr" eaLnBrk="0" hangingPunct="0"/>
                <a:r>
                  <a:rPr lang="en-US" dirty="0">
                    <a:solidFill>
                      <a:schemeClr val="bg1"/>
                    </a:solidFill>
                    <a:latin typeface="Calibri" pitchFamily="34" charset="0"/>
                  </a:rPr>
                  <a:t>IS NOW DARK</a:t>
                </a:r>
              </a:p>
            </p:txBody>
          </p:sp>
        </p:grpSp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2590800" y="1905000"/>
              <a:ext cx="2133600" cy="1905000"/>
              <a:chOff x="3120" y="2400"/>
              <a:chExt cx="1344" cy="1200"/>
            </a:xfrm>
          </p:grpSpPr>
          <p:sp>
            <p:nvSpPr>
              <p:cNvPr id="15386" name="Rectangle 14"/>
              <p:cNvSpPr>
                <a:spLocks noChangeArrowheads="1"/>
              </p:cNvSpPr>
              <p:nvPr/>
            </p:nvSpPr>
            <p:spPr bwMode="auto">
              <a:xfrm>
                <a:off x="3120" y="2400"/>
                <a:ext cx="1344" cy="1200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15387" name="Text Box 15"/>
              <p:cNvSpPr txBox="1">
                <a:spLocks noChangeArrowheads="1"/>
              </p:cNvSpPr>
              <p:nvPr/>
            </p:nvSpPr>
            <p:spPr bwMode="auto">
              <a:xfrm rot="19206000">
                <a:off x="3256" y="2733"/>
                <a:ext cx="1044" cy="5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lang="en-US" sz="2400" dirty="0" smtClean="0">
                    <a:solidFill>
                      <a:srgbClr val="4D4D4D"/>
                    </a:solidFill>
                    <a:latin typeface="Calibri" pitchFamily="34" charset="0"/>
                  </a:rPr>
                  <a:t>EVIL</a:t>
                </a:r>
                <a:endParaRPr lang="en-US" sz="2400" dirty="0">
                  <a:solidFill>
                    <a:srgbClr val="4D4D4D"/>
                  </a:solidFill>
                  <a:latin typeface="Calibri" pitchFamily="34" charset="0"/>
                </a:endParaRPr>
              </a:p>
              <a:p>
                <a:pPr algn="ctr" eaLnBrk="0" hangingPunct="0"/>
                <a:r>
                  <a:rPr lang="en-US" sz="2400" dirty="0">
                    <a:solidFill>
                      <a:srgbClr val="4D4D4D"/>
                    </a:solidFill>
                    <a:latin typeface="Calibri" pitchFamily="34" charset="0"/>
                  </a:rPr>
                  <a:t>INCARNATE</a:t>
                </a:r>
              </a:p>
            </p:txBody>
          </p:sp>
        </p:grpSp>
        <p:grpSp>
          <p:nvGrpSpPr>
            <p:cNvPr id="7" name="Group 16"/>
            <p:cNvGrpSpPr>
              <a:grpSpLocks/>
            </p:cNvGrpSpPr>
            <p:nvPr/>
          </p:nvGrpSpPr>
          <p:grpSpPr bwMode="auto">
            <a:xfrm>
              <a:off x="2590800" y="1905000"/>
              <a:ext cx="4267200" cy="3810000"/>
              <a:chOff x="1584" y="816"/>
              <a:chExt cx="2688" cy="2400"/>
            </a:xfrm>
          </p:grpSpPr>
          <p:sp>
            <p:nvSpPr>
              <p:cNvPr id="15383" name="Rectangle 17"/>
              <p:cNvSpPr>
                <a:spLocks noChangeArrowheads="1"/>
              </p:cNvSpPr>
              <p:nvPr/>
            </p:nvSpPr>
            <p:spPr bwMode="auto">
              <a:xfrm>
                <a:off x="1584" y="816"/>
                <a:ext cx="2688" cy="2400"/>
              </a:xfrm>
              <a:prstGeom prst="rect">
                <a:avLst/>
              </a:prstGeom>
              <a:noFill/>
              <a:ln w="571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15384" name="Line 18"/>
              <p:cNvSpPr>
                <a:spLocks noChangeShapeType="1"/>
              </p:cNvSpPr>
              <p:nvPr/>
            </p:nvSpPr>
            <p:spPr bwMode="auto">
              <a:xfrm>
                <a:off x="2928" y="816"/>
                <a:ext cx="0" cy="240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15385" name="Line 19"/>
              <p:cNvSpPr>
                <a:spLocks noChangeShapeType="1"/>
              </p:cNvSpPr>
              <p:nvPr/>
            </p:nvSpPr>
            <p:spPr bwMode="auto">
              <a:xfrm>
                <a:off x="1584" y="2016"/>
                <a:ext cx="2688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>
                  <a:latin typeface="Calibri" pitchFamily="34" charset="0"/>
                </a:endParaRPr>
              </a:p>
            </p:txBody>
          </p:sp>
        </p:grpSp>
      </p:grpSp>
      <p:sp>
        <p:nvSpPr>
          <p:cNvPr id="15371" name="Text Box 35"/>
          <p:cNvSpPr txBox="1">
            <a:spLocks noChangeArrowheads="1"/>
          </p:cNvSpPr>
          <p:nvPr/>
        </p:nvSpPr>
        <p:spPr bwMode="auto">
          <a:xfrm rot="5400000">
            <a:off x="7863682" y="5577681"/>
            <a:ext cx="2286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0" dirty="0">
                <a:solidFill>
                  <a:srgbClr val="4D4D4D"/>
                </a:solidFill>
                <a:latin typeface="Calibri" pitchFamily="34" charset="0"/>
              </a:rPr>
              <a:t>Spitzberg &amp; Cupach, </a:t>
            </a:r>
            <a:r>
              <a:rPr lang="en-US" sz="1200" b="0" dirty="0" smtClean="0">
                <a:solidFill>
                  <a:srgbClr val="4D4D4D"/>
                </a:solidFill>
                <a:latin typeface="Calibri" pitchFamily="34" charset="0"/>
              </a:rPr>
              <a:t>2016</a:t>
            </a:r>
            <a:endParaRPr lang="en-US" sz="1200" b="0" dirty="0">
              <a:solidFill>
                <a:srgbClr val="4D4D4D"/>
              </a:solidFill>
              <a:latin typeface="Calibri" pitchFamily="34" charset="0"/>
            </a:endParaRPr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4724400" y="1905000"/>
            <a:ext cx="2133600" cy="1905000"/>
            <a:chOff x="1776" y="2400"/>
            <a:chExt cx="1344" cy="1200"/>
          </a:xfrm>
        </p:grpSpPr>
        <p:sp>
          <p:nvSpPr>
            <p:cNvPr id="15390" name="Rectangle 8"/>
            <p:cNvSpPr>
              <a:spLocks noChangeArrowheads="1"/>
            </p:cNvSpPr>
            <p:nvPr/>
          </p:nvSpPr>
          <p:spPr bwMode="auto">
            <a:xfrm>
              <a:off x="1776" y="2400"/>
              <a:ext cx="1344" cy="1200"/>
            </a:xfrm>
            <a:prstGeom prst="rect">
              <a:avLst/>
            </a:prstGeom>
            <a:gradFill rotWithShape="0">
              <a:gsLst>
                <a:gs pos="0">
                  <a:srgbClr val="DDDDDD"/>
                </a:gs>
                <a:gs pos="100000">
                  <a:srgbClr val="A9A9A9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Calibri" pitchFamily="34" charset="0"/>
              </a:endParaRPr>
            </a:p>
          </p:txBody>
        </p:sp>
        <p:sp>
          <p:nvSpPr>
            <p:cNvPr id="15391" name="Text Box 9"/>
            <p:cNvSpPr txBox="1">
              <a:spLocks noChangeArrowheads="1"/>
            </p:cNvSpPr>
            <p:nvPr/>
          </p:nvSpPr>
          <p:spPr bwMode="auto">
            <a:xfrm>
              <a:off x="1776" y="2592"/>
              <a:ext cx="1336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/>
              <a:r>
                <a:rPr lang="en-US" dirty="0">
                  <a:solidFill>
                    <a:schemeClr val="bg1"/>
                  </a:solidFill>
                  <a:latin typeface="Calibri" pitchFamily="34" charset="0"/>
                </a:rPr>
                <a:t>WHAT ONCE</a:t>
              </a:r>
            </a:p>
            <a:p>
              <a:pPr algn="ctr" eaLnBrk="0" hangingPunct="0"/>
              <a:r>
                <a:rPr lang="en-US" dirty="0">
                  <a:solidFill>
                    <a:schemeClr val="bg1"/>
                  </a:solidFill>
                  <a:latin typeface="Calibri" pitchFamily="34" charset="0"/>
                </a:rPr>
                <a:t>WAS DARK</a:t>
              </a:r>
            </a:p>
            <a:p>
              <a:pPr algn="ctr" eaLnBrk="0" hangingPunct="0"/>
              <a:r>
                <a:rPr lang="en-US" dirty="0">
                  <a:solidFill>
                    <a:schemeClr val="bg1"/>
                  </a:solidFill>
                  <a:latin typeface="Calibri" pitchFamily="34" charset="0"/>
                </a:rPr>
                <a:t>IS NOW </a:t>
              </a:r>
            </a:p>
            <a:p>
              <a:pPr algn="ctr" eaLnBrk="0" hangingPunct="0"/>
              <a:r>
                <a:rPr lang="en-US" dirty="0">
                  <a:solidFill>
                    <a:schemeClr val="bg1"/>
                  </a:solidFill>
                  <a:latin typeface="Calibri" pitchFamily="34" charset="0"/>
                </a:rPr>
                <a:t>BRIGHT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6845300" y="228600"/>
            <a:ext cx="2070100" cy="2819400"/>
            <a:chOff x="6845300" y="228600"/>
            <a:chExt cx="2070100" cy="2819400"/>
          </a:xfrm>
        </p:grpSpPr>
        <p:sp>
          <p:nvSpPr>
            <p:cNvPr id="54" name="Rectangle 53"/>
            <p:cNvSpPr/>
            <p:nvPr/>
          </p:nvSpPr>
          <p:spPr bwMode="auto">
            <a:xfrm>
              <a:off x="7162800" y="228600"/>
              <a:ext cx="1752600" cy="2819400"/>
            </a:xfrm>
            <a:prstGeom prst="rect">
              <a:avLst/>
            </a:prstGeom>
            <a:solidFill>
              <a:srgbClr val="0000CC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b="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rPr>
                <a:t>39% of never-discovered </a:t>
              </a:r>
              <a:r>
                <a:rPr lang="en-US" dirty="0" smtClean="0">
                  <a:solidFill>
                    <a:srgbClr val="FFFF00"/>
                  </a:solidFill>
                  <a:latin typeface="Calibri" pitchFamily="34" charset="0"/>
                </a:rPr>
                <a:t>cheaters</a:t>
              </a:r>
              <a:r>
                <a:rPr lang="en-US" b="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rPr>
                <a:t> claim their relationship got better (Chou &amp; Spitzberg, 2005)</a:t>
              </a:r>
            </a:p>
          </p:txBody>
        </p:sp>
        <p:cxnSp>
          <p:nvCxnSpPr>
            <p:cNvPr id="55" name="Straight Arrow Connector 54"/>
            <p:cNvCxnSpPr>
              <a:stCxn id="54" idx="1"/>
            </p:cNvCxnSpPr>
            <p:nvPr/>
          </p:nvCxnSpPr>
          <p:spPr bwMode="auto">
            <a:xfrm flipH="1">
              <a:off x="6845300" y="1638300"/>
              <a:ext cx="317500" cy="122713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6" name="Group 55"/>
          <p:cNvGrpSpPr/>
          <p:nvPr/>
        </p:nvGrpSpPr>
        <p:grpSpPr>
          <a:xfrm>
            <a:off x="6845300" y="2865438"/>
            <a:ext cx="2070100" cy="2468562"/>
            <a:chOff x="5930900" y="4558913"/>
            <a:chExt cx="2070100" cy="2287935"/>
          </a:xfrm>
        </p:grpSpPr>
        <p:cxnSp>
          <p:nvCxnSpPr>
            <p:cNvPr id="58" name="Straight Arrow Connector 57"/>
            <p:cNvCxnSpPr>
              <a:stCxn id="57" idx="1"/>
            </p:cNvCxnSpPr>
            <p:nvPr/>
          </p:nvCxnSpPr>
          <p:spPr bwMode="auto">
            <a:xfrm flipH="1" flipV="1">
              <a:off x="5930900" y="4558913"/>
              <a:ext cx="317500" cy="1263882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7" name="Rectangle 56"/>
            <p:cNvSpPr/>
            <p:nvPr/>
          </p:nvSpPr>
          <p:spPr bwMode="auto">
            <a:xfrm>
              <a:off x="6248400" y="4798741"/>
              <a:ext cx="1752600" cy="2048107"/>
            </a:xfrm>
            <a:prstGeom prst="rect">
              <a:avLst/>
            </a:prstGeom>
            <a:solidFill>
              <a:srgbClr val="0000CC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b="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rPr>
                <a:t>After </a:t>
              </a:r>
              <a:r>
                <a:rPr lang="en-US" dirty="0" smtClean="0">
                  <a:solidFill>
                    <a:srgbClr val="FFFF00"/>
                  </a:solidFill>
                  <a:latin typeface="Calibri" pitchFamily="34" charset="0"/>
                </a:rPr>
                <a:t>anger</a:t>
              </a:r>
              <a:r>
                <a:rPr lang="en-US" b="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rPr>
                <a:t> episodes, 23% feel relieved, 9% satisfied, &amp; 5% happy (</a:t>
              </a:r>
              <a:r>
                <a:rPr lang="en-US" b="0" dirty="0" err="1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rPr>
                <a:t>Tafrate</a:t>
              </a:r>
              <a:r>
                <a:rPr lang="en-US" b="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rPr>
                <a:t> et al., 2002)</a:t>
              </a: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5791200" y="3810000"/>
            <a:ext cx="3124200" cy="2895600"/>
            <a:chOff x="0" y="1295400"/>
            <a:chExt cx="3124200" cy="2895600"/>
          </a:xfrm>
        </p:grpSpPr>
        <p:sp>
          <p:nvSpPr>
            <p:cNvPr id="60" name="Rectangle 59"/>
            <p:cNvSpPr/>
            <p:nvPr/>
          </p:nvSpPr>
          <p:spPr bwMode="auto">
            <a:xfrm>
              <a:off x="152400" y="2895600"/>
              <a:ext cx="2971800" cy="1295400"/>
            </a:xfrm>
            <a:prstGeom prst="rect">
              <a:avLst/>
            </a:prstGeom>
            <a:solidFill>
              <a:srgbClr val="0000CC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dirty="0" smtClean="0">
                  <a:solidFill>
                    <a:srgbClr val="FFFF00"/>
                  </a:solidFill>
                  <a:latin typeface="Calibri" pitchFamily="34" charset="0"/>
                </a:rPr>
                <a:t>Anger</a:t>
              </a:r>
              <a:r>
                <a:rPr lang="en-US" b="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rPr>
                <a:t> correlates .26 with “reconciliation” as a social function (Fischer &amp; </a:t>
              </a:r>
              <a:r>
                <a:rPr lang="en-US" b="0" dirty="0" err="1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rPr>
                <a:t>Roseman</a:t>
              </a:r>
              <a:r>
                <a:rPr lang="en-US" b="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rPr>
                <a:t>, 2007)</a:t>
              </a:r>
            </a:p>
          </p:txBody>
        </p:sp>
        <p:cxnSp>
          <p:nvCxnSpPr>
            <p:cNvPr id="61" name="Straight Arrow Connector 60"/>
            <p:cNvCxnSpPr>
              <a:stCxn id="60" idx="0"/>
            </p:cNvCxnSpPr>
            <p:nvPr/>
          </p:nvCxnSpPr>
          <p:spPr bwMode="auto">
            <a:xfrm rot="16200000" flipV="1">
              <a:off x="19050" y="1276350"/>
              <a:ext cx="1600200" cy="163830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62" name="Group 61"/>
          <p:cNvGrpSpPr/>
          <p:nvPr/>
        </p:nvGrpSpPr>
        <p:grpSpPr>
          <a:xfrm>
            <a:off x="2667000" y="3810000"/>
            <a:ext cx="3124200" cy="2895600"/>
            <a:chOff x="2667000" y="3810000"/>
            <a:chExt cx="3124200" cy="2895600"/>
          </a:xfrm>
        </p:grpSpPr>
        <p:sp>
          <p:nvSpPr>
            <p:cNvPr id="63" name="Rectangle 62"/>
            <p:cNvSpPr/>
            <p:nvPr/>
          </p:nvSpPr>
          <p:spPr bwMode="auto">
            <a:xfrm>
              <a:off x="2667000" y="5410200"/>
              <a:ext cx="3124200" cy="1295400"/>
            </a:xfrm>
            <a:prstGeom prst="rect">
              <a:avLst/>
            </a:prstGeom>
            <a:solidFill>
              <a:srgbClr val="0000CC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dirty="0" smtClean="0">
                  <a:solidFill>
                    <a:srgbClr val="FFFF00"/>
                  </a:solidFill>
                  <a:latin typeface="Calibri" pitchFamily="34" charset="0"/>
                </a:rPr>
                <a:t>ORI</a:t>
              </a:r>
              <a:r>
                <a:rPr lang="en-US" b="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rPr>
                <a:t> victimization correlates .34 with ‘resilience symptoms’ (Spitzberg &amp; Rhea, 1999)</a:t>
              </a:r>
            </a:p>
          </p:txBody>
        </p:sp>
        <p:cxnSp>
          <p:nvCxnSpPr>
            <p:cNvPr id="64" name="Straight Arrow Connector 63"/>
            <p:cNvCxnSpPr>
              <a:stCxn id="63" idx="0"/>
              <a:endCxn id="15390" idx="2"/>
            </p:cNvCxnSpPr>
            <p:nvPr/>
          </p:nvCxnSpPr>
          <p:spPr bwMode="auto">
            <a:xfrm flipV="1">
              <a:off x="4229100" y="3810000"/>
              <a:ext cx="1562100" cy="160020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65" name="Group 64"/>
          <p:cNvGrpSpPr/>
          <p:nvPr/>
        </p:nvGrpSpPr>
        <p:grpSpPr>
          <a:xfrm>
            <a:off x="228600" y="2857500"/>
            <a:ext cx="4495800" cy="3848100"/>
            <a:chOff x="228600" y="2857500"/>
            <a:chExt cx="4495800" cy="3848100"/>
          </a:xfrm>
        </p:grpSpPr>
        <p:cxnSp>
          <p:nvCxnSpPr>
            <p:cNvPr id="66" name="Straight Arrow Connector 65"/>
            <p:cNvCxnSpPr>
              <a:stCxn id="67" idx="3"/>
              <a:endCxn id="15390" idx="1"/>
            </p:cNvCxnSpPr>
            <p:nvPr/>
          </p:nvCxnSpPr>
          <p:spPr bwMode="auto">
            <a:xfrm flipV="1">
              <a:off x="2362200" y="2857500"/>
              <a:ext cx="2362200" cy="274320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7" name="Rectangle 66"/>
            <p:cNvSpPr/>
            <p:nvPr/>
          </p:nvSpPr>
          <p:spPr bwMode="auto">
            <a:xfrm>
              <a:off x="228600" y="4495800"/>
              <a:ext cx="2133600" cy="2209800"/>
            </a:xfrm>
            <a:prstGeom prst="rect">
              <a:avLst/>
            </a:prstGeom>
            <a:solidFill>
              <a:srgbClr val="0000CC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b="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rPr>
                <a:t>21% of </a:t>
              </a:r>
              <a:r>
                <a:rPr lang="en-US" dirty="0" smtClean="0">
                  <a:solidFill>
                    <a:srgbClr val="FFFF00"/>
                  </a:solidFill>
                  <a:latin typeface="Calibri" pitchFamily="34" charset="0"/>
                </a:rPr>
                <a:t>stalking</a:t>
              </a:r>
              <a:r>
                <a:rPr lang="en-US" b="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rPr>
                <a:t> victims perceived ‘decidedly positive’ experiences from it (</a:t>
              </a:r>
              <a:r>
                <a:rPr lang="en-US" b="0" dirty="0" err="1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rPr>
                <a:t>Haugaard</a:t>
              </a:r>
              <a:r>
                <a:rPr lang="en-US" b="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rPr>
                <a:t> &amp; Seri, 2003)</a:t>
              </a: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228600" y="2438399"/>
            <a:ext cx="4495800" cy="1905001"/>
            <a:chOff x="-990600" y="1851212"/>
            <a:chExt cx="4495800" cy="1905001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69" name="Rectangle 68"/>
            <p:cNvSpPr/>
            <p:nvPr/>
          </p:nvSpPr>
          <p:spPr bwMode="auto">
            <a:xfrm>
              <a:off x="-990600" y="1851212"/>
              <a:ext cx="2819400" cy="1905001"/>
            </a:xfrm>
            <a:prstGeom prst="rect">
              <a:avLst/>
            </a:prstGeom>
            <a:solidFill>
              <a:srgbClr val="0000CC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b="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rPr>
                <a:t>36%  of adolescents justified relational </a:t>
              </a:r>
              <a:r>
                <a:rPr lang="en-US" dirty="0" smtClean="0">
                  <a:solidFill>
                    <a:srgbClr val="FFFF00"/>
                  </a:solidFill>
                  <a:latin typeface="Calibri" pitchFamily="34" charset="0"/>
                </a:rPr>
                <a:t>violence</a:t>
              </a:r>
              <a:r>
                <a:rPr lang="en-US" b="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rPr>
                <a:t> “within a playful or joking context” (Muñoz-</a:t>
              </a:r>
              <a:r>
                <a:rPr lang="en-US" b="0" dirty="0" err="1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rPr>
                <a:t>Reivas</a:t>
              </a:r>
              <a:r>
                <a:rPr lang="en-US" b="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rPr>
                <a:t> et al., 2007)</a:t>
              </a:r>
            </a:p>
          </p:txBody>
        </p:sp>
        <p:cxnSp>
          <p:nvCxnSpPr>
            <p:cNvPr id="70" name="Straight Arrow Connector 69"/>
            <p:cNvCxnSpPr>
              <a:stCxn id="69" idx="3"/>
            </p:cNvCxnSpPr>
            <p:nvPr/>
          </p:nvCxnSpPr>
          <p:spPr bwMode="auto">
            <a:xfrm flipV="1">
              <a:off x="1828800" y="2278251"/>
              <a:ext cx="1676400" cy="525462"/>
            </a:xfrm>
            <a:prstGeom prst="straightConnector1">
              <a:avLst/>
            </a:prstGeom>
            <a:grpFill/>
            <a:ln w="2857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</p:grpSp>
      <p:grpSp>
        <p:nvGrpSpPr>
          <p:cNvPr id="72" name="Group 71"/>
          <p:cNvGrpSpPr/>
          <p:nvPr/>
        </p:nvGrpSpPr>
        <p:grpSpPr>
          <a:xfrm>
            <a:off x="3200400" y="220519"/>
            <a:ext cx="3810000" cy="1676400"/>
            <a:chOff x="8526072" y="-407389"/>
            <a:chExt cx="3810000" cy="1676400"/>
          </a:xfrm>
        </p:grpSpPr>
        <p:cxnSp>
          <p:nvCxnSpPr>
            <p:cNvPr id="73" name="Straight Arrow Connector 72"/>
            <p:cNvCxnSpPr>
              <a:stCxn id="74" idx="2"/>
            </p:cNvCxnSpPr>
            <p:nvPr/>
          </p:nvCxnSpPr>
          <p:spPr bwMode="auto">
            <a:xfrm>
              <a:off x="10431072" y="1154711"/>
              <a:ext cx="685800" cy="11430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4" name="Rectangle 73"/>
            <p:cNvSpPr/>
            <p:nvPr/>
          </p:nvSpPr>
          <p:spPr bwMode="auto">
            <a:xfrm>
              <a:off x="8526072" y="-407389"/>
              <a:ext cx="3810000" cy="1562100"/>
            </a:xfrm>
            <a:prstGeom prst="rect">
              <a:avLst/>
            </a:prstGeom>
            <a:solidFill>
              <a:srgbClr val="0000CC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b="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rPr>
                <a:t>Overt and relational aggression is positively related to perceived popularity (</a:t>
              </a:r>
              <a:r>
                <a:rPr lang="en-US" b="0" i="1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rPr>
                <a:t>r </a:t>
              </a:r>
              <a:r>
                <a:rPr lang="en-US" b="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rPr>
                <a:t>= .42-.47) and social skills (</a:t>
              </a:r>
              <a:r>
                <a:rPr lang="en-US" b="0" i="1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rPr>
                <a:t>r</a:t>
              </a:r>
              <a:r>
                <a:rPr lang="en-US" b="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rPr>
                <a:t> = .42-.58) for boys (</a:t>
              </a:r>
              <a:r>
                <a:rPr lang="en-US" b="0" dirty="0" err="1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rPr>
                <a:t>Andreou</a:t>
              </a:r>
              <a:r>
                <a:rPr lang="en-US" b="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rPr>
                <a:t>, 2006)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6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1" name="Text Box 35"/>
          <p:cNvSpPr txBox="1">
            <a:spLocks noChangeArrowheads="1"/>
          </p:cNvSpPr>
          <p:nvPr/>
        </p:nvSpPr>
        <p:spPr bwMode="auto">
          <a:xfrm rot="5400000">
            <a:off x="7863682" y="5577681"/>
            <a:ext cx="2286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200" b="0" dirty="0">
                <a:solidFill>
                  <a:srgbClr val="4D4D4D"/>
                </a:solidFill>
                <a:latin typeface="Calibri" pitchFamily="34" charset="0"/>
              </a:rPr>
              <a:t>Spitzberg &amp; Cupach, 2007</a:t>
            </a:r>
          </a:p>
        </p:txBody>
      </p:sp>
      <p:grpSp>
        <p:nvGrpSpPr>
          <p:cNvPr id="2" name="Group 25"/>
          <p:cNvGrpSpPr/>
          <p:nvPr/>
        </p:nvGrpSpPr>
        <p:grpSpPr>
          <a:xfrm>
            <a:off x="2590800" y="1905000"/>
            <a:ext cx="4267200" cy="3810000"/>
            <a:chOff x="2590800" y="1905000"/>
            <a:chExt cx="4267200" cy="3810000"/>
          </a:xfrm>
        </p:grpSpPr>
        <p:sp>
          <p:nvSpPr>
            <p:cNvPr id="38" name="Rectangle 37"/>
            <p:cNvSpPr/>
            <p:nvPr/>
          </p:nvSpPr>
          <p:spPr bwMode="auto">
            <a:xfrm>
              <a:off x="2590800" y="1905000"/>
              <a:ext cx="4267200" cy="3810000"/>
            </a:xfrm>
            <a:prstGeom prst="rect">
              <a:avLst/>
            </a:prstGeom>
            <a:solidFill>
              <a:schemeClr val="tx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grpSp>
          <p:nvGrpSpPr>
            <p:cNvPr id="3" name="Group 2"/>
            <p:cNvGrpSpPr>
              <a:grpSpLocks/>
            </p:cNvGrpSpPr>
            <p:nvPr/>
          </p:nvGrpSpPr>
          <p:grpSpPr bwMode="auto">
            <a:xfrm>
              <a:off x="4724400" y="3810000"/>
              <a:ext cx="2133600" cy="1905000"/>
              <a:chOff x="1584" y="816"/>
              <a:chExt cx="1344" cy="1200"/>
            </a:xfrm>
          </p:grpSpPr>
          <p:sp>
            <p:nvSpPr>
              <p:cNvPr id="15392" name="Rectangle 3"/>
              <p:cNvSpPr>
                <a:spLocks noChangeArrowheads="1"/>
              </p:cNvSpPr>
              <p:nvPr/>
            </p:nvSpPr>
            <p:spPr bwMode="auto">
              <a:xfrm>
                <a:off x="1584" y="816"/>
                <a:ext cx="1344" cy="1200"/>
              </a:xfrm>
              <a:prstGeom prst="rect">
                <a:avLst/>
              </a:prstGeom>
              <a:gradFill rotWithShape="0">
                <a:gsLst>
                  <a:gs pos="0">
                    <a:srgbClr val="FFFF66"/>
                  </a:gs>
                  <a:gs pos="100000">
                    <a:srgbClr val="76762F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grpSp>
            <p:nvGrpSpPr>
              <p:cNvPr id="4" name="Group 4"/>
              <p:cNvGrpSpPr>
                <a:grpSpLocks/>
              </p:cNvGrpSpPr>
              <p:nvPr/>
            </p:nvGrpSpPr>
            <p:grpSpPr bwMode="auto">
              <a:xfrm>
                <a:off x="1584" y="816"/>
                <a:ext cx="1344" cy="1200"/>
                <a:chOff x="1584" y="816"/>
                <a:chExt cx="1344" cy="1200"/>
              </a:xfrm>
            </p:grpSpPr>
            <p:sp>
              <p:nvSpPr>
                <p:cNvPr id="15394" name="AutoShape 5"/>
                <p:cNvSpPr>
                  <a:spLocks noChangeArrowheads="1"/>
                </p:cNvSpPr>
                <p:nvPr/>
              </p:nvSpPr>
              <p:spPr bwMode="auto">
                <a:xfrm>
                  <a:off x="1584" y="816"/>
                  <a:ext cx="1344" cy="1200"/>
                </a:xfrm>
                <a:prstGeom prst="star16">
                  <a:avLst>
                    <a:gd name="adj" fmla="val 38375"/>
                  </a:avLst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sp>
              <p:nvSpPr>
                <p:cNvPr id="15395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1776" y="942"/>
                  <a:ext cx="941" cy="8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/>
                  <a:endParaRPr lang="en-US" dirty="0">
                    <a:solidFill>
                      <a:srgbClr val="000099"/>
                    </a:solidFill>
                    <a:latin typeface="Calibri" pitchFamily="34" charset="0"/>
                  </a:endParaRPr>
                </a:p>
                <a:p>
                  <a:pPr algn="ctr" eaLnBrk="0" hangingPunct="0"/>
                  <a:r>
                    <a:rPr lang="en-US" dirty="0">
                      <a:solidFill>
                        <a:srgbClr val="000099"/>
                      </a:solidFill>
                      <a:latin typeface="Calibri" pitchFamily="34" charset="0"/>
                    </a:rPr>
                    <a:t>LET THE </a:t>
                  </a:r>
                </a:p>
                <a:p>
                  <a:pPr algn="ctr" eaLnBrk="0" hangingPunct="0"/>
                  <a:r>
                    <a:rPr lang="en-US" dirty="0">
                      <a:solidFill>
                        <a:srgbClr val="000099"/>
                      </a:solidFill>
                      <a:latin typeface="Calibri" pitchFamily="34" charset="0"/>
                    </a:rPr>
                    <a:t>SUN SHINE</a:t>
                  </a:r>
                </a:p>
                <a:p>
                  <a:pPr algn="ctr" eaLnBrk="0" hangingPunct="0"/>
                  <a:r>
                    <a:rPr lang="en-US" dirty="0">
                      <a:solidFill>
                        <a:srgbClr val="000099"/>
                      </a:solidFill>
                      <a:latin typeface="Calibri" pitchFamily="34" charset="0"/>
                    </a:rPr>
                    <a:t>THROUGH</a:t>
                  </a:r>
                  <a:endParaRPr lang="en-US" b="0" dirty="0">
                    <a:solidFill>
                      <a:srgbClr val="000099"/>
                    </a:solidFill>
                    <a:latin typeface="Calibri" pitchFamily="34" charset="0"/>
                  </a:endParaRPr>
                </a:p>
              </p:txBody>
            </p:sp>
          </p:grpSp>
        </p:grpSp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2590800" y="3810000"/>
              <a:ext cx="2133600" cy="1905000"/>
              <a:chOff x="3120" y="1200"/>
              <a:chExt cx="1344" cy="1200"/>
            </a:xfrm>
          </p:grpSpPr>
          <p:sp>
            <p:nvSpPr>
              <p:cNvPr id="15388" name="Rectangle 11"/>
              <p:cNvSpPr>
                <a:spLocks noChangeArrowheads="1"/>
              </p:cNvSpPr>
              <p:nvPr/>
            </p:nvSpPr>
            <p:spPr bwMode="auto">
              <a:xfrm>
                <a:off x="3120" y="1200"/>
                <a:ext cx="1344" cy="1200"/>
              </a:xfrm>
              <a:prstGeom prst="rect">
                <a:avLst/>
              </a:prstGeom>
              <a:gradFill rotWithShape="0">
                <a:gsLst>
                  <a:gs pos="0">
                    <a:srgbClr val="DDDDDD"/>
                  </a:gs>
                  <a:gs pos="100000">
                    <a:srgbClr val="A9A9A9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15389" name="Text Box 12"/>
              <p:cNvSpPr txBox="1">
                <a:spLocks noChangeArrowheads="1"/>
              </p:cNvSpPr>
              <p:nvPr/>
            </p:nvSpPr>
            <p:spPr bwMode="auto">
              <a:xfrm>
                <a:off x="3120" y="1488"/>
                <a:ext cx="1336" cy="6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dirty="0">
                    <a:solidFill>
                      <a:schemeClr val="bg1"/>
                    </a:solidFill>
                    <a:latin typeface="Calibri" pitchFamily="34" charset="0"/>
                  </a:rPr>
                  <a:t>WHAT ONCE</a:t>
                </a:r>
              </a:p>
              <a:p>
                <a:pPr algn="ctr" eaLnBrk="0" hangingPunct="0"/>
                <a:r>
                  <a:rPr lang="en-US" dirty="0">
                    <a:solidFill>
                      <a:schemeClr val="bg1"/>
                    </a:solidFill>
                    <a:latin typeface="Calibri" pitchFamily="34" charset="0"/>
                  </a:rPr>
                  <a:t>WAS BRIGHT</a:t>
                </a:r>
              </a:p>
              <a:p>
                <a:pPr algn="ctr" eaLnBrk="0" hangingPunct="0"/>
                <a:r>
                  <a:rPr lang="en-US" dirty="0">
                    <a:solidFill>
                      <a:schemeClr val="bg1"/>
                    </a:solidFill>
                    <a:latin typeface="Calibri" pitchFamily="34" charset="0"/>
                  </a:rPr>
                  <a:t>IS NOW DARK</a:t>
                </a:r>
              </a:p>
            </p:txBody>
          </p:sp>
        </p:grpSp>
        <p:grpSp>
          <p:nvGrpSpPr>
            <p:cNvPr id="6" name="Group 16"/>
            <p:cNvGrpSpPr>
              <a:grpSpLocks/>
            </p:cNvGrpSpPr>
            <p:nvPr/>
          </p:nvGrpSpPr>
          <p:grpSpPr bwMode="auto">
            <a:xfrm>
              <a:off x="2590800" y="1905000"/>
              <a:ext cx="4267200" cy="3810000"/>
              <a:chOff x="1584" y="816"/>
              <a:chExt cx="2688" cy="2400"/>
            </a:xfrm>
          </p:grpSpPr>
          <p:sp>
            <p:nvSpPr>
              <p:cNvPr id="15383" name="Rectangle 17"/>
              <p:cNvSpPr>
                <a:spLocks noChangeArrowheads="1"/>
              </p:cNvSpPr>
              <p:nvPr/>
            </p:nvSpPr>
            <p:spPr bwMode="auto">
              <a:xfrm>
                <a:off x="1584" y="816"/>
                <a:ext cx="2688" cy="2400"/>
              </a:xfrm>
              <a:prstGeom prst="rect">
                <a:avLst/>
              </a:prstGeom>
              <a:noFill/>
              <a:ln w="571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15384" name="Line 18"/>
              <p:cNvSpPr>
                <a:spLocks noChangeShapeType="1"/>
              </p:cNvSpPr>
              <p:nvPr/>
            </p:nvSpPr>
            <p:spPr bwMode="auto">
              <a:xfrm>
                <a:off x="2928" y="816"/>
                <a:ext cx="0" cy="240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15385" name="Line 19"/>
              <p:cNvSpPr>
                <a:spLocks noChangeShapeType="1"/>
              </p:cNvSpPr>
              <p:nvPr/>
            </p:nvSpPr>
            <p:spPr bwMode="auto">
              <a:xfrm>
                <a:off x="1584" y="2016"/>
                <a:ext cx="2688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</p:grpSp>
        <p:grpSp>
          <p:nvGrpSpPr>
            <p:cNvPr id="7" name="Group 7"/>
            <p:cNvGrpSpPr>
              <a:grpSpLocks/>
            </p:cNvGrpSpPr>
            <p:nvPr/>
          </p:nvGrpSpPr>
          <p:grpSpPr bwMode="auto">
            <a:xfrm>
              <a:off x="4724400" y="1905000"/>
              <a:ext cx="2133600" cy="1905000"/>
              <a:chOff x="1776" y="2400"/>
              <a:chExt cx="1344" cy="1200"/>
            </a:xfrm>
          </p:grpSpPr>
          <p:sp>
            <p:nvSpPr>
              <p:cNvPr id="15390" name="Rectangle 8"/>
              <p:cNvSpPr>
                <a:spLocks noChangeArrowheads="1"/>
              </p:cNvSpPr>
              <p:nvPr/>
            </p:nvSpPr>
            <p:spPr bwMode="auto">
              <a:xfrm>
                <a:off x="1776" y="2400"/>
                <a:ext cx="1344" cy="1200"/>
              </a:xfrm>
              <a:prstGeom prst="rect">
                <a:avLst/>
              </a:prstGeom>
              <a:gradFill rotWithShape="0">
                <a:gsLst>
                  <a:gs pos="0">
                    <a:srgbClr val="DDDDDD"/>
                  </a:gs>
                  <a:gs pos="100000">
                    <a:srgbClr val="A9A9A9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15391" name="Text Box 9"/>
              <p:cNvSpPr txBox="1">
                <a:spLocks noChangeArrowheads="1"/>
              </p:cNvSpPr>
              <p:nvPr/>
            </p:nvSpPr>
            <p:spPr bwMode="auto">
              <a:xfrm>
                <a:off x="1776" y="2592"/>
                <a:ext cx="1336" cy="8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dirty="0">
                    <a:solidFill>
                      <a:schemeClr val="bg1"/>
                    </a:solidFill>
                    <a:latin typeface="Calibri" pitchFamily="34" charset="0"/>
                  </a:rPr>
                  <a:t>WHAT ONCE</a:t>
                </a:r>
              </a:p>
              <a:p>
                <a:pPr algn="ctr" eaLnBrk="0" hangingPunct="0"/>
                <a:r>
                  <a:rPr lang="en-US" dirty="0">
                    <a:solidFill>
                      <a:schemeClr val="bg1"/>
                    </a:solidFill>
                    <a:latin typeface="Calibri" pitchFamily="34" charset="0"/>
                  </a:rPr>
                  <a:t>WAS DARK</a:t>
                </a:r>
              </a:p>
              <a:p>
                <a:pPr algn="ctr" eaLnBrk="0" hangingPunct="0"/>
                <a:r>
                  <a:rPr lang="en-US" dirty="0">
                    <a:solidFill>
                      <a:schemeClr val="bg1"/>
                    </a:solidFill>
                    <a:latin typeface="Calibri" pitchFamily="34" charset="0"/>
                  </a:rPr>
                  <a:t>IS NOW </a:t>
                </a:r>
              </a:p>
              <a:p>
                <a:pPr algn="ctr" eaLnBrk="0" hangingPunct="0"/>
                <a:r>
                  <a:rPr lang="en-US" dirty="0">
                    <a:solidFill>
                      <a:schemeClr val="bg1"/>
                    </a:solidFill>
                    <a:latin typeface="Calibri" pitchFamily="34" charset="0"/>
                  </a:rPr>
                  <a:t>BRIGHT</a:t>
                </a:r>
              </a:p>
            </p:txBody>
          </p:sp>
        </p:grpSp>
      </p:grpSp>
      <p:grpSp>
        <p:nvGrpSpPr>
          <p:cNvPr id="8" name="Group 13"/>
          <p:cNvGrpSpPr>
            <a:grpSpLocks/>
          </p:cNvGrpSpPr>
          <p:nvPr/>
        </p:nvGrpSpPr>
        <p:grpSpPr bwMode="auto">
          <a:xfrm>
            <a:off x="2590800" y="1905000"/>
            <a:ext cx="2133600" cy="1905000"/>
            <a:chOff x="3120" y="2400"/>
            <a:chExt cx="1344" cy="1200"/>
          </a:xfrm>
        </p:grpSpPr>
        <p:sp>
          <p:nvSpPr>
            <p:cNvPr id="15386" name="Rectangle 14"/>
            <p:cNvSpPr>
              <a:spLocks noChangeArrowheads="1"/>
            </p:cNvSpPr>
            <p:nvPr/>
          </p:nvSpPr>
          <p:spPr bwMode="auto">
            <a:xfrm>
              <a:off x="3120" y="2400"/>
              <a:ext cx="1344" cy="12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5387" name="Text Box 15"/>
            <p:cNvSpPr txBox="1">
              <a:spLocks noChangeArrowheads="1"/>
            </p:cNvSpPr>
            <p:nvPr/>
          </p:nvSpPr>
          <p:spPr bwMode="auto">
            <a:xfrm rot="19206000">
              <a:off x="3256" y="2733"/>
              <a:ext cx="1044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dirty="0" smtClean="0">
                  <a:solidFill>
                    <a:srgbClr val="4D4D4D"/>
                  </a:solidFill>
                  <a:latin typeface="Calibri" pitchFamily="34" charset="0"/>
                </a:rPr>
                <a:t>EVIL</a:t>
              </a:r>
              <a:endParaRPr lang="en-US" sz="2400" dirty="0">
                <a:solidFill>
                  <a:srgbClr val="4D4D4D"/>
                </a:solidFill>
                <a:latin typeface="Calibri" pitchFamily="34" charset="0"/>
              </a:endParaRPr>
            </a:p>
            <a:p>
              <a:pPr algn="ctr" eaLnBrk="0" hangingPunct="0"/>
              <a:r>
                <a:rPr lang="en-US" sz="2400" dirty="0">
                  <a:solidFill>
                    <a:srgbClr val="4D4D4D"/>
                  </a:solidFill>
                  <a:latin typeface="Calibri" pitchFamily="34" charset="0"/>
                </a:rPr>
                <a:t>INCARNATE</a:t>
              </a:r>
            </a:p>
          </p:txBody>
        </p:sp>
      </p:grpSp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2590800" y="1905000"/>
            <a:ext cx="2133600" cy="1905000"/>
            <a:chOff x="3120" y="1392"/>
            <a:chExt cx="1344" cy="1200"/>
          </a:xfrm>
          <a:solidFill>
            <a:schemeClr val="bg1"/>
          </a:solidFill>
        </p:grpSpPr>
        <p:sp>
          <p:nvSpPr>
            <p:cNvPr id="28" name="Rectangle 14"/>
            <p:cNvSpPr>
              <a:spLocks noChangeArrowheads="1"/>
            </p:cNvSpPr>
            <p:nvPr/>
          </p:nvSpPr>
          <p:spPr bwMode="auto">
            <a:xfrm>
              <a:off x="3120" y="1392"/>
              <a:ext cx="1344" cy="1200"/>
            </a:xfrm>
            <a:prstGeom prst="rect">
              <a:avLst/>
            </a:prstGeom>
            <a:grpFill/>
            <a:ln w="9525">
              <a:solidFill>
                <a:srgbClr val="A5002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9" name="Text Box 15"/>
            <p:cNvSpPr txBox="1">
              <a:spLocks noChangeArrowheads="1"/>
            </p:cNvSpPr>
            <p:nvPr/>
          </p:nvSpPr>
          <p:spPr bwMode="auto">
            <a:xfrm rot="19206000">
              <a:off x="3256" y="1728"/>
              <a:ext cx="1044" cy="52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dirty="0" smtClean="0">
                  <a:solidFill>
                    <a:srgbClr val="A50021"/>
                  </a:solidFill>
                  <a:latin typeface="Calibri" pitchFamily="34" charset="0"/>
                </a:rPr>
                <a:t>EVIL</a:t>
              </a:r>
              <a:endParaRPr lang="en-US" sz="2400" dirty="0">
                <a:solidFill>
                  <a:srgbClr val="A50021"/>
                </a:solidFill>
                <a:latin typeface="Calibri" pitchFamily="34" charset="0"/>
              </a:endParaRPr>
            </a:p>
            <a:p>
              <a:pPr algn="ctr" eaLnBrk="0" hangingPunct="0"/>
              <a:r>
                <a:rPr lang="en-US" sz="2400" dirty="0">
                  <a:solidFill>
                    <a:srgbClr val="A50021"/>
                  </a:solidFill>
                  <a:latin typeface="Calibri" pitchFamily="34" charset="0"/>
                </a:rPr>
                <a:t>INCARNATE</a:t>
              </a:r>
            </a:p>
          </p:txBody>
        </p:sp>
      </p:grpSp>
      <p:grpSp>
        <p:nvGrpSpPr>
          <p:cNvPr id="10" name="Group 29"/>
          <p:cNvGrpSpPr/>
          <p:nvPr/>
        </p:nvGrpSpPr>
        <p:grpSpPr>
          <a:xfrm>
            <a:off x="4724400" y="304800"/>
            <a:ext cx="4114800" cy="2514600"/>
            <a:chOff x="4724400" y="304800"/>
            <a:chExt cx="4114800" cy="2514600"/>
          </a:xfrm>
        </p:grpSpPr>
        <p:sp>
          <p:nvSpPr>
            <p:cNvPr id="31" name="Rectangle 30"/>
            <p:cNvSpPr/>
            <p:nvPr/>
          </p:nvSpPr>
          <p:spPr bwMode="auto">
            <a:xfrm>
              <a:off x="6172200" y="304800"/>
              <a:ext cx="2667000" cy="2057400"/>
            </a:xfrm>
            <a:prstGeom prst="rect">
              <a:avLst/>
            </a:prstGeom>
            <a:solidFill>
              <a:srgbClr val="0000CC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b="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rPr>
                <a:t>47% of female victims of </a:t>
              </a:r>
              <a:r>
                <a:rPr lang="en-US" dirty="0" smtClean="0">
                  <a:solidFill>
                    <a:srgbClr val="FFFF00"/>
                  </a:solidFill>
                  <a:latin typeface="Calibri" pitchFamily="34" charset="0"/>
                </a:rPr>
                <a:t>childhood sexual abuse</a:t>
              </a:r>
              <a:r>
                <a:rPr lang="en-US" b="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rPr>
                <a:t> reported receiving some benefit from the experience (</a:t>
              </a:r>
              <a:r>
                <a:rPr lang="en-US" b="0" dirty="0" err="1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rPr>
                <a:t>McMillen</a:t>
              </a:r>
              <a:r>
                <a:rPr lang="en-US" b="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rPr>
                <a:t> et al., 1995)</a:t>
              </a:r>
            </a:p>
          </p:txBody>
        </p:sp>
        <p:cxnSp>
          <p:nvCxnSpPr>
            <p:cNvPr id="32" name="Straight Arrow Connector 31"/>
            <p:cNvCxnSpPr>
              <a:stCxn id="31" idx="1"/>
            </p:cNvCxnSpPr>
            <p:nvPr/>
          </p:nvCxnSpPr>
          <p:spPr bwMode="auto">
            <a:xfrm rot="10800000" flipV="1">
              <a:off x="4724400" y="1333500"/>
              <a:ext cx="1447800" cy="148590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1" name="Group 32"/>
          <p:cNvGrpSpPr/>
          <p:nvPr/>
        </p:nvGrpSpPr>
        <p:grpSpPr>
          <a:xfrm>
            <a:off x="304800" y="3810000"/>
            <a:ext cx="3352800" cy="2743200"/>
            <a:chOff x="304800" y="3810000"/>
            <a:chExt cx="3352800" cy="2743200"/>
          </a:xfrm>
        </p:grpSpPr>
        <p:sp>
          <p:nvSpPr>
            <p:cNvPr id="34" name="Rectangle 33"/>
            <p:cNvSpPr/>
            <p:nvPr/>
          </p:nvSpPr>
          <p:spPr bwMode="auto">
            <a:xfrm>
              <a:off x="304800" y="4876800"/>
              <a:ext cx="3124200" cy="1676400"/>
            </a:xfrm>
            <a:prstGeom prst="rect">
              <a:avLst/>
            </a:prstGeom>
            <a:solidFill>
              <a:srgbClr val="0000CC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dirty="0" smtClean="0">
                  <a:solidFill>
                    <a:srgbClr val="FFFF00"/>
                  </a:solidFill>
                  <a:latin typeface="Calibri" pitchFamily="34" charset="0"/>
                </a:rPr>
                <a:t>Evil and sadism </a:t>
              </a:r>
              <a:r>
                <a:rPr lang="en-US" b="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rPr>
                <a:t>can fulfill pleasure, provide thrilling sensations, and restoration of self-image (</a:t>
              </a:r>
              <a:r>
                <a:rPr lang="en-US" b="0" dirty="0" err="1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rPr>
                <a:t>Baumeister</a:t>
              </a:r>
              <a:r>
                <a:rPr lang="en-US" b="0" dirty="0" smtClean="0">
                  <a:solidFill>
                    <a:schemeClr val="tx1">
                      <a:lumMod val="95000"/>
                    </a:schemeClr>
                  </a:solidFill>
                  <a:latin typeface="Calibri" pitchFamily="34" charset="0"/>
                </a:rPr>
                <a:t> &amp; Campbell, 1999)</a:t>
              </a:r>
              <a:endParaRPr lang="en-US" b="0" dirty="0" smtClean="0">
                <a:solidFill>
                  <a:schemeClr val="tx1">
                    <a:lumMod val="95000"/>
                  </a:schemeClr>
                </a:solidFill>
                <a:latin typeface="Calibri" pitchFamily="34" charset="0"/>
                <a:sym typeface="Symbol" pitchFamily="18" charset="2"/>
              </a:endParaRPr>
            </a:p>
          </p:txBody>
        </p:sp>
        <p:cxnSp>
          <p:nvCxnSpPr>
            <p:cNvPr id="35" name="Straight Arrow Connector 34"/>
            <p:cNvCxnSpPr>
              <a:stCxn id="34" idx="0"/>
            </p:cNvCxnSpPr>
            <p:nvPr/>
          </p:nvCxnSpPr>
          <p:spPr bwMode="auto">
            <a:xfrm rot="5400000" flipH="1" flipV="1">
              <a:off x="2228850" y="3448050"/>
              <a:ext cx="1066800" cy="179070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3" name="Group 32"/>
          <p:cNvGrpSpPr/>
          <p:nvPr/>
        </p:nvGrpSpPr>
        <p:grpSpPr>
          <a:xfrm>
            <a:off x="3657600" y="3810000"/>
            <a:ext cx="5181600" cy="2743200"/>
            <a:chOff x="-1752600" y="3657600"/>
            <a:chExt cx="5181600" cy="2743200"/>
          </a:xfrm>
        </p:grpSpPr>
        <p:sp>
          <p:nvSpPr>
            <p:cNvPr id="36" name="Rectangle 35"/>
            <p:cNvSpPr/>
            <p:nvPr/>
          </p:nvSpPr>
          <p:spPr bwMode="auto">
            <a:xfrm>
              <a:off x="304800" y="5029200"/>
              <a:ext cx="3124200" cy="1371600"/>
            </a:xfrm>
            <a:prstGeom prst="rect">
              <a:avLst/>
            </a:prstGeom>
            <a:solidFill>
              <a:srgbClr val="0000CC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dirty="0" smtClean="0">
                  <a:solidFill>
                    <a:srgbClr val="FFFF00"/>
                  </a:solidFill>
                  <a:latin typeface="Calibri" pitchFamily="34" charset="0"/>
                </a:rPr>
                <a:t>Perhaps we only fully understand and appreciate ‘the good’ by experiencing evil .</a:t>
              </a:r>
              <a:endParaRPr lang="en-US" b="0" dirty="0" smtClean="0">
                <a:solidFill>
                  <a:schemeClr val="tx1">
                    <a:lumMod val="95000"/>
                  </a:schemeClr>
                </a:solidFill>
                <a:latin typeface="Calibri" pitchFamily="34" charset="0"/>
                <a:sym typeface="Symbol" pitchFamily="18" charset="2"/>
              </a:endParaRPr>
            </a:p>
          </p:txBody>
        </p:sp>
        <p:cxnSp>
          <p:nvCxnSpPr>
            <p:cNvPr id="37" name="Straight Arrow Connector 36"/>
            <p:cNvCxnSpPr>
              <a:stCxn id="36" idx="0"/>
              <a:endCxn id="28" idx="2"/>
            </p:cNvCxnSpPr>
            <p:nvPr/>
          </p:nvCxnSpPr>
          <p:spPr bwMode="auto">
            <a:xfrm flipH="1" flipV="1">
              <a:off x="-1752600" y="3657600"/>
              <a:ext cx="3619500" cy="137160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2"/>
          <p:cNvSpPr>
            <a:spLocks noChangeArrowheads="1" noChangeShapeType="1" noTextEdit="1"/>
          </p:cNvSpPr>
          <p:nvPr/>
        </p:nvSpPr>
        <p:spPr bwMode="auto">
          <a:xfrm>
            <a:off x="990600" y="1371600"/>
            <a:ext cx="7162800" cy="43434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 dirty="0" smtClean="0">
                <a:ln w="571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dist="35921" dir="2700000" sy="50000" rotWithShape="0">
                    <a:schemeClr val="bg1">
                      <a:lumMod val="50000"/>
                      <a:lumOff val="50000"/>
                      <a:alpha val="70000"/>
                    </a:schemeClr>
                  </a:outerShdw>
                </a:effectLst>
                <a:latin typeface="Chiller"/>
              </a:rPr>
              <a:t>Querying the </a:t>
            </a:r>
          </a:p>
          <a:p>
            <a:pPr algn="ctr"/>
            <a:r>
              <a:rPr lang="en-US" sz="3600" kern="10" dirty="0" smtClean="0">
                <a:ln w="571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dist="35921" dir="2700000" sy="50000" rotWithShape="0">
                    <a:schemeClr val="bg1">
                      <a:lumMod val="50000"/>
                      <a:lumOff val="50000"/>
                      <a:alpha val="70000"/>
                    </a:schemeClr>
                  </a:outerShdw>
                </a:effectLst>
                <a:latin typeface="Chiller"/>
              </a:rPr>
              <a:t>Dark Side</a:t>
            </a:r>
            <a:endParaRPr lang="en-US" sz="3600" kern="10" dirty="0">
              <a:ln w="57150">
                <a:solidFill>
                  <a:srgbClr val="FF0000"/>
                </a:solidFill>
                <a:round/>
                <a:headEnd/>
                <a:tailEnd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dist="35921" dir="2700000" sy="50000" rotWithShape="0">
                  <a:schemeClr val="bg1">
                    <a:lumMod val="50000"/>
                    <a:lumOff val="50000"/>
                    <a:alpha val="70000"/>
                  </a:schemeClr>
                </a:outerShdw>
              </a:effectLst>
              <a:latin typeface="Chiller"/>
            </a:endParaRPr>
          </a:p>
        </p:txBody>
      </p:sp>
    </p:spTree>
    <p:extLst>
      <p:ext uri="{BB962C8B-B14F-4D97-AF65-F5344CB8AC3E}">
        <p14:creationId xmlns:p14="http://schemas.microsoft.com/office/powerpoint/2010/main" val="191137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 bwMode="auto">
          <a:xfrm>
            <a:off x="1181099" y="838200"/>
            <a:ext cx="6732085" cy="4670285"/>
          </a:xfrm>
          <a:prstGeom prst="rect">
            <a:avLst/>
          </a:prstGeom>
          <a:solidFill>
            <a:schemeClr val="tx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73915" y="838200"/>
            <a:ext cx="47508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Normal curve distribution of abilities</a:t>
            </a:r>
          </a:p>
        </p:txBody>
      </p:sp>
      <p:cxnSp>
        <p:nvCxnSpPr>
          <p:cNvPr id="15" name="Straight Arrow Connector 14"/>
          <p:cNvCxnSpPr>
            <a:stCxn id="9" idx="2"/>
          </p:cNvCxnSpPr>
          <p:nvPr/>
        </p:nvCxnSpPr>
        <p:spPr bwMode="auto">
          <a:xfrm flipH="1">
            <a:off x="4697916" y="1238310"/>
            <a:ext cx="851442" cy="112389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304800" y="6477800"/>
            <a:ext cx="845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1963" indent="-461963"/>
            <a:r>
              <a:rPr lang="en-US" sz="1000" dirty="0" smtClean="0">
                <a:solidFill>
                  <a:schemeClr val="tx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Adapted from: O’Boyle, Jr., &amp; </a:t>
            </a:r>
            <a:r>
              <a:rPr lang="en-US" sz="1000" dirty="0" err="1" smtClean="0">
                <a:solidFill>
                  <a:schemeClr val="tx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Aguinis</a:t>
            </a:r>
            <a:r>
              <a:rPr lang="en-US" sz="1000" dirty="0" smtClean="0">
                <a:solidFill>
                  <a:schemeClr val="tx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(2012). The best and the rest: Revisiting the norm of normality of individual performance. </a:t>
            </a:r>
            <a:r>
              <a:rPr lang="en-US" sz="1000" i="1" dirty="0" smtClean="0">
                <a:solidFill>
                  <a:schemeClr val="tx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Personnel Psychology, 65, 79-119</a:t>
            </a:r>
            <a:endParaRPr lang="en-US" sz="1000" dirty="0">
              <a:solidFill>
                <a:schemeClr val="tx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reeform 4"/>
          <p:cNvSpPr/>
          <p:nvPr/>
        </p:nvSpPr>
        <p:spPr bwMode="auto">
          <a:xfrm>
            <a:off x="1219200" y="2463761"/>
            <a:ext cx="6655885" cy="2991716"/>
          </a:xfrm>
          <a:custGeom>
            <a:avLst/>
            <a:gdLst>
              <a:gd name="connsiteX0" fmla="*/ 0 w 4532244"/>
              <a:gd name="connsiteY0" fmla="*/ 3204930 h 3204930"/>
              <a:gd name="connsiteX1" fmla="*/ 349858 w 4532244"/>
              <a:gd name="connsiteY1" fmla="*/ 3141320 h 3204930"/>
              <a:gd name="connsiteX2" fmla="*/ 636105 w 4532244"/>
              <a:gd name="connsiteY2" fmla="*/ 3022050 h 3204930"/>
              <a:gd name="connsiteX3" fmla="*/ 811033 w 4532244"/>
              <a:gd name="connsiteY3" fmla="*/ 2855073 h 3204930"/>
              <a:gd name="connsiteX4" fmla="*/ 1017767 w 4532244"/>
              <a:gd name="connsiteY4" fmla="*/ 2568826 h 3204930"/>
              <a:gd name="connsiteX5" fmla="*/ 1399430 w 4532244"/>
              <a:gd name="connsiteY5" fmla="*/ 1678280 h 3204930"/>
              <a:gd name="connsiteX6" fmla="*/ 1757239 w 4532244"/>
              <a:gd name="connsiteY6" fmla="*/ 676416 h 3204930"/>
              <a:gd name="connsiteX7" fmla="*/ 1916265 w 4532244"/>
              <a:gd name="connsiteY7" fmla="*/ 294753 h 3204930"/>
              <a:gd name="connsiteX8" fmla="*/ 2035534 w 4532244"/>
              <a:gd name="connsiteY8" fmla="*/ 111873 h 3204930"/>
              <a:gd name="connsiteX9" fmla="*/ 2194560 w 4532244"/>
              <a:gd name="connsiteY9" fmla="*/ 555 h 3204930"/>
              <a:gd name="connsiteX10" fmla="*/ 2329733 w 4532244"/>
              <a:gd name="connsiteY10" fmla="*/ 80068 h 3204930"/>
              <a:gd name="connsiteX11" fmla="*/ 2488759 w 4532244"/>
              <a:gd name="connsiteY11" fmla="*/ 310656 h 3204930"/>
              <a:gd name="connsiteX12" fmla="*/ 2615980 w 4532244"/>
              <a:gd name="connsiteY12" fmla="*/ 596902 h 3204930"/>
              <a:gd name="connsiteX13" fmla="*/ 2981740 w 4532244"/>
              <a:gd name="connsiteY13" fmla="*/ 1614669 h 3204930"/>
              <a:gd name="connsiteX14" fmla="*/ 3275938 w 4532244"/>
              <a:gd name="connsiteY14" fmla="*/ 2370043 h 3204930"/>
              <a:gd name="connsiteX15" fmla="*/ 3522428 w 4532244"/>
              <a:gd name="connsiteY15" fmla="*/ 2791462 h 3204930"/>
              <a:gd name="connsiteX16" fmla="*/ 3745065 w 4532244"/>
              <a:gd name="connsiteY16" fmla="*/ 3014099 h 3204930"/>
              <a:gd name="connsiteX17" fmla="*/ 3983604 w 4532244"/>
              <a:gd name="connsiteY17" fmla="*/ 3117466 h 3204930"/>
              <a:gd name="connsiteX18" fmla="*/ 4532244 w 4532244"/>
              <a:gd name="connsiteY18" fmla="*/ 3196979 h 3204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532244" h="3204930">
                <a:moveTo>
                  <a:pt x="0" y="3204930"/>
                </a:moveTo>
                <a:cubicBezTo>
                  <a:pt x="121920" y="3188365"/>
                  <a:pt x="243841" y="3171800"/>
                  <a:pt x="349858" y="3141320"/>
                </a:cubicBezTo>
                <a:cubicBezTo>
                  <a:pt x="455875" y="3110840"/>
                  <a:pt x="559243" y="3069758"/>
                  <a:pt x="636105" y="3022050"/>
                </a:cubicBezTo>
                <a:cubicBezTo>
                  <a:pt x="712967" y="2974342"/>
                  <a:pt x="747423" y="2930610"/>
                  <a:pt x="811033" y="2855073"/>
                </a:cubicBezTo>
                <a:cubicBezTo>
                  <a:pt x="874643" y="2779536"/>
                  <a:pt x="919701" y="2764958"/>
                  <a:pt x="1017767" y="2568826"/>
                </a:cubicBezTo>
                <a:cubicBezTo>
                  <a:pt x="1115833" y="2372694"/>
                  <a:pt x="1276185" y="1993682"/>
                  <a:pt x="1399430" y="1678280"/>
                </a:cubicBezTo>
                <a:cubicBezTo>
                  <a:pt x="1522675" y="1362878"/>
                  <a:pt x="1671100" y="907004"/>
                  <a:pt x="1757239" y="676416"/>
                </a:cubicBezTo>
                <a:cubicBezTo>
                  <a:pt x="1843378" y="445828"/>
                  <a:pt x="1869883" y="388843"/>
                  <a:pt x="1916265" y="294753"/>
                </a:cubicBezTo>
                <a:cubicBezTo>
                  <a:pt x="1962647" y="200663"/>
                  <a:pt x="1989152" y="160906"/>
                  <a:pt x="2035534" y="111873"/>
                </a:cubicBezTo>
                <a:cubicBezTo>
                  <a:pt x="2081917" y="62840"/>
                  <a:pt x="2145527" y="5856"/>
                  <a:pt x="2194560" y="555"/>
                </a:cubicBezTo>
                <a:cubicBezTo>
                  <a:pt x="2243593" y="-4746"/>
                  <a:pt x="2280700" y="28385"/>
                  <a:pt x="2329733" y="80068"/>
                </a:cubicBezTo>
                <a:cubicBezTo>
                  <a:pt x="2378766" y="131751"/>
                  <a:pt x="2441051" y="224517"/>
                  <a:pt x="2488759" y="310656"/>
                </a:cubicBezTo>
                <a:cubicBezTo>
                  <a:pt x="2536467" y="396795"/>
                  <a:pt x="2533817" y="379567"/>
                  <a:pt x="2615980" y="596902"/>
                </a:cubicBezTo>
                <a:cubicBezTo>
                  <a:pt x="2698143" y="814237"/>
                  <a:pt x="2871747" y="1319146"/>
                  <a:pt x="2981740" y="1614669"/>
                </a:cubicBezTo>
                <a:cubicBezTo>
                  <a:pt x="3091733" y="1910192"/>
                  <a:pt x="3185823" y="2173911"/>
                  <a:pt x="3275938" y="2370043"/>
                </a:cubicBezTo>
                <a:cubicBezTo>
                  <a:pt x="3366053" y="2566175"/>
                  <a:pt x="3444240" y="2684119"/>
                  <a:pt x="3522428" y="2791462"/>
                </a:cubicBezTo>
                <a:cubicBezTo>
                  <a:pt x="3600616" y="2898805"/>
                  <a:pt x="3668202" y="2959765"/>
                  <a:pt x="3745065" y="3014099"/>
                </a:cubicBezTo>
                <a:cubicBezTo>
                  <a:pt x="3821928" y="3068433"/>
                  <a:pt x="3852408" y="3086986"/>
                  <a:pt x="3983604" y="3117466"/>
                </a:cubicBezTo>
                <a:cubicBezTo>
                  <a:pt x="4114800" y="3147946"/>
                  <a:pt x="4323522" y="3172462"/>
                  <a:pt x="4532244" y="3196979"/>
                </a:cubicBezTo>
              </a:path>
            </a:pathLst>
          </a:custGeom>
          <a:noFill/>
          <a:ln w="762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1192715" y="838200"/>
            <a:ext cx="6732085" cy="4670285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We have assumed that IQ, academic</a:t>
            </a:r>
            <a:r>
              <a:rPr kumimoji="0" lang="en-US" sz="2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 achievement, and general talent, are normally distributed—i.e., most of us are average. This research suggests that a small percentage of us are exceptionally talented at some field of endeavor, and account for most of the achievement in that field. The rest of us are relatively </a:t>
            </a:r>
            <a:r>
              <a:rPr kumimoji="0" lang="en-US" sz="26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in</a:t>
            </a:r>
            <a:r>
              <a:rPr kumimoji="0" lang="en-US" sz="2600" b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competent at that domain of achievement. </a:t>
            </a:r>
            <a:endParaRPr kumimoji="0" lang="en-US" sz="2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-1455562" y="2996685"/>
            <a:ext cx="4835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Low Achievement              High Achievement</a:t>
            </a:r>
            <a:endParaRPr lang="en-US" dirty="0">
              <a:latin typeface="Calibri" panose="020F0502020204030204" pitchFamily="34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0" y="457200"/>
            <a:ext cx="8382000" cy="1588"/>
          </a:xfrm>
          <a:prstGeom prst="straightConnector1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tailEnd type="arrow"/>
          </a:ln>
          <a:effectLst>
            <a:glow rad="228600">
              <a:srgbClr val="00B0F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0" y="0"/>
            <a:ext cx="53867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latin typeface="Calibri" pitchFamily="34" charset="0"/>
                <a:cs typeface="Arial" pitchFamily="34" charset="0"/>
              </a:rPr>
              <a:t>Questions of (Mal)Distribution</a:t>
            </a:r>
            <a:endParaRPr lang="en-US" sz="3200" b="1" dirty="0">
              <a:solidFill>
                <a:srgbClr val="FFFF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9318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Horizontal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 animBg="1"/>
      <p:bldP spid="3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ontemporary Portrait">
  <a:themeElements>
    <a:clrScheme name="2_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2_Contemporary Portrai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2_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9382</TotalTime>
  <Words>6483</Words>
  <Application>Microsoft Office PowerPoint</Application>
  <PresentationFormat>On-screen Show (4:3)</PresentationFormat>
  <Paragraphs>1330</Paragraphs>
  <Slides>31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Default Design</vt:lpstr>
      <vt:lpstr>2_Contemporary Portrait</vt:lpstr>
      <vt:lpstr>3_Default Design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SDSU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H Spitzberg</dc:creator>
  <cp:lastModifiedBy>Tye-Williams, Stacy A [ENGL]</cp:lastModifiedBy>
  <cp:revision>323</cp:revision>
  <dcterms:created xsi:type="dcterms:W3CDTF">2001-09-22T14:40:24Z</dcterms:created>
  <dcterms:modified xsi:type="dcterms:W3CDTF">2016-11-11T13:59:55Z</dcterms:modified>
</cp:coreProperties>
</file>