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21" r:id="rId1"/>
  </p:sldMasterIdLst>
  <p:handoutMasterIdLst>
    <p:handoutMasterId r:id="rId30"/>
  </p:handoutMasterIdLst>
  <p:sldIdLst>
    <p:sldId id="256" r:id="rId2"/>
    <p:sldId id="293" r:id="rId3"/>
    <p:sldId id="296" r:id="rId4"/>
    <p:sldId id="294" r:id="rId5"/>
    <p:sldId id="301" r:id="rId6"/>
    <p:sldId id="305" r:id="rId7"/>
    <p:sldId id="303" r:id="rId8"/>
    <p:sldId id="298" r:id="rId9"/>
    <p:sldId id="307" r:id="rId10"/>
    <p:sldId id="289" r:id="rId11"/>
    <p:sldId id="283" r:id="rId12"/>
    <p:sldId id="284" r:id="rId13"/>
    <p:sldId id="286" r:id="rId14"/>
    <p:sldId id="285" r:id="rId15"/>
    <p:sldId id="287" r:id="rId16"/>
    <p:sldId id="291" r:id="rId17"/>
    <p:sldId id="308" r:id="rId18"/>
    <p:sldId id="309" r:id="rId19"/>
    <p:sldId id="310" r:id="rId20"/>
    <p:sldId id="311" r:id="rId21"/>
    <p:sldId id="312" r:id="rId22"/>
    <p:sldId id="314" r:id="rId23"/>
    <p:sldId id="317" r:id="rId24"/>
    <p:sldId id="316" r:id="rId25"/>
    <p:sldId id="319" r:id="rId26"/>
    <p:sldId id="274" r:id="rId27"/>
    <p:sldId id="281" r:id="rId28"/>
    <p:sldId id="282" r:id="rId29"/>
  </p:sldIdLst>
  <p:sldSz cx="9144000" cy="6858000" type="screen4x3"/>
  <p:notesSz cx="7016750" cy="93027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880" autoAdjust="0"/>
  </p:normalViewPr>
  <p:slideViewPr>
    <p:cSldViewPr snapToGrid="0" snapToObjects="1">
      <p:cViewPr varScale="1">
        <p:scale>
          <a:sx n="92" d="100"/>
          <a:sy n="92" d="100"/>
        </p:scale>
        <p:origin x="-12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138"/>
          </a:xfrm>
          <a:prstGeom prst="rect">
            <a:avLst/>
          </a:prstGeom>
        </p:spPr>
        <p:txBody>
          <a:bodyPr vert="horz" lIns="93251" tIns="46625" rIns="93251" bIns="46625" rtlCol="0"/>
          <a:lstStyle>
            <a:lvl1pPr algn="l">
              <a:defRPr sz="1200"/>
            </a:lvl1pPr>
          </a:lstStyle>
          <a:p>
            <a:endParaRPr lang="en-US"/>
          </a:p>
        </p:txBody>
      </p:sp>
      <p:sp>
        <p:nvSpPr>
          <p:cNvPr id="3" name="Date Placeholder 2"/>
          <p:cNvSpPr>
            <a:spLocks noGrp="1"/>
          </p:cNvSpPr>
          <p:nvPr>
            <p:ph type="dt" sz="quarter" idx="1"/>
          </p:nvPr>
        </p:nvSpPr>
        <p:spPr>
          <a:xfrm>
            <a:off x="3974534" y="0"/>
            <a:ext cx="3040592" cy="465138"/>
          </a:xfrm>
          <a:prstGeom prst="rect">
            <a:avLst/>
          </a:prstGeom>
        </p:spPr>
        <p:txBody>
          <a:bodyPr vert="horz" lIns="93251" tIns="46625" rIns="93251" bIns="46625" rtlCol="0"/>
          <a:lstStyle>
            <a:lvl1pPr algn="r">
              <a:defRPr sz="1200"/>
            </a:lvl1pPr>
          </a:lstStyle>
          <a:p>
            <a:fld id="{DBC594CB-AA7F-4280-AC74-DCD0DA167B1B}" type="datetimeFigureOut">
              <a:rPr lang="en-US" smtClean="0"/>
              <a:t>11/9/16</a:t>
            </a:fld>
            <a:endParaRPr lang="en-US"/>
          </a:p>
        </p:txBody>
      </p:sp>
      <p:sp>
        <p:nvSpPr>
          <p:cNvPr id="4" name="Footer Placeholder 3"/>
          <p:cNvSpPr>
            <a:spLocks noGrp="1"/>
          </p:cNvSpPr>
          <p:nvPr>
            <p:ph type="ftr" sz="quarter" idx="2"/>
          </p:nvPr>
        </p:nvSpPr>
        <p:spPr>
          <a:xfrm>
            <a:off x="0" y="8835998"/>
            <a:ext cx="3040592" cy="465138"/>
          </a:xfrm>
          <a:prstGeom prst="rect">
            <a:avLst/>
          </a:prstGeom>
        </p:spPr>
        <p:txBody>
          <a:bodyPr vert="horz" lIns="93251" tIns="46625" rIns="93251" bIns="46625" rtlCol="0" anchor="b"/>
          <a:lstStyle>
            <a:lvl1pPr algn="l">
              <a:defRPr sz="1200"/>
            </a:lvl1pPr>
          </a:lstStyle>
          <a:p>
            <a:endParaRPr lang="en-US"/>
          </a:p>
        </p:txBody>
      </p:sp>
      <p:sp>
        <p:nvSpPr>
          <p:cNvPr id="5" name="Slide Number Placeholder 4"/>
          <p:cNvSpPr>
            <a:spLocks noGrp="1"/>
          </p:cNvSpPr>
          <p:nvPr>
            <p:ph type="sldNum" sz="quarter" idx="3"/>
          </p:nvPr>
        </p:nvSpPr>
        <p:spPr>
          <a:xfrm>
            <a:off x="3974534" y="8835998"/>
            <a:ext cx="3040592" cy="465138"/>
          </a:xfrm>
          <a:prstGeom prst="rect">
            <a:avLst/>
          </a:prstGeom>
        </p:spPr>
        <p:txBody>
          <a:bodyPr vert="horz" lIns="93251" tIns="46625" rIns="93251" bIns="46625" rtlCol="0" anchor="b"/>
          <a:lstStyle>
            <a:lvl1pPr algn="r">
              <a:defRPr sz="1200"/>
            </a:lvl1pPr>
          </a:lstStyle>
          <a:p>
            <a:fld id="{5C0BE41A-C172-4BB9-923A-C898FDF99F1E}" type="slidenum">
              <a:rPr lang="en-US" smtClean="0"/>
              <a:t>‹#›</a:t>
            </a:fld>
            <a:endParaRPr lang="en-US"/>
          </a:p>
        </p:txBody>
      </p:sp>
    </p:spTree>
    <p:extLst>
      <p:ext uri="{BB962C8B-B14F-4D97-AF65-F5344CB8AC3E}">
        <p14:creationId xmlns:p14="http://schemas.microsoft.com/office/powerpoint/2010/main" val="24508105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8E80666-FB37-4B36-9149-507F3B0178E3}" type="datetimeFigureOut">
              <a:rPr lang="en-US" smtClean="0"/>
              <a:pPr/>
              <a:t>11/9/16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294C92D-0306-4E69-9CD3-20855E849650}" type="slidenum">
              <a:rPr kumimoji="0" lang="en-US" smtClean="0"/>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60042-9957-9B41-8DD6-770F6E918CFA}" type="datetimeFigureOut">
              <a:rPr lang="en-US" smtClean="0"/>
              <a:t>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64C50-97B9-EB4F-80FE-3F1AEAA6CE0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60042-9957-9B41-8DD6-770F6E918CFA}" type="datetimeFigureOut">
              <a:rPr lang="en-US" smtClean="0"/>
              <a:t>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64C50-97B9-EB4F-80FE-3F1AEAA6CE0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60042-9957-9B41-8DD6-770F6E918CFA}" type="datetimeFigureOut">
              <a:rPr lang="en-US" smtClean="0"/>
              <a:t>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64C50-97B9-EB4F-80FE-3F1AEAA6CE0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360042-9957-9B41-8DD6-770F6E918CFA}" type="datetimeFigureOut">
              <a:rPr lang="en-US" smtClean="0"/>
              <a:t>11/9/16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64C50-97B9-EB4F-80FE-3F1AEAA6CE04}"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360042-9957-9B41-8DD6-770F6E918CFA}" type="datetimeFigureOut">
              <a:rPr lang="en-US" smtClean="0"/>
              <a:t>11/9/16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564C50-97B9-EB4F-80FE-3F1AEAA6CE04}"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360042-9957-9B41-8DD6-770F6E918CFA}" type="datetimeFigureOut">
              <a:rPr lang="en-US" smtClean="0"/>
              <a:t>11/9/16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564C50-97B9-EB4F-80FE-3F1AEAA6CE0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60042-9957-9B41-8DD6-770F6E918CFA}" type="datetimeFigureOut">
              <a:rPr lang="en-US" smtClean="0"/>
              <a:t>11/9/16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564C50-97B9-EB4F-80FE-3F1AEAA6CE0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360042-9957-9B41-8DD6-770F6E918CFA}" type="datetimeFigureOut">
              <a:rPr lang="en-US" smtClean="0"/>
              <a:t>11/9/16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360042-9957-9B41-8DD6-770F6E918CFA}" type="datetimeFigureOut">
              <a:rPr lang="en-US" smtClean="0"/>
              <a:t>11/9/16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CF564C50-97B9-EB4F-80FE-3F1AEAA6CE0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360042-9957-9B41-8DD6-770F6E918CFA}" type="datetimeFigureOut">
              <a:rPr lang="en-US" smtClean="0"/>
              <a:t>11/9/16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F564C50-97B9-EB4F-80FE-3F1AEAA6CE0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622" r:id="rId1"/>
    <p:sldLayoutId id="2147484623" r:id="rId2"/>
    <p:sldLayoutId id="2147484624" r:id="rId3"/>
    <p:sldLayoutId id="2147484625" r:id="rId4"/>
    <p:sldLayoutId id="2147484626" r:id="rId5"/>
    <p:sldLayoutId id="2147484627" r:id="rId6"/>
    <p:sldLayoutId id="2147484628" r:id="rId7"/>
    <p:sldLayoutId id="2147484629" r:id="rId8"/>
    <p:sldLayoutId id="2147484630" r:id="rId9"/>
    <p:sldLayoutId id="2147484631" r:id="rId10"/>
    <p:sldLayoutId id="21474846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gillotc@pnw.edu?subject=hyperlin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nw.edu/dean-of-students/wp-content/uploads/sites/15/safezone-logo-pnw.p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nw.edu/dean-of-students/wp-content/uploads/sites/15/PNW-Step-UP-Logo.jp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topbullying.org" TargetMode="External"/><Relationship Id="rId4" Type="http://schemas.openxmlformats.org/officeDocument/2006/relationships/hyperlink" Target="http://www.tolerance.org" TargetMode="External"/><Relationship Id="rId1" Type="http://schemas.openxmlformats.org/officeDocument/2006/relationships/slideLayout" Target="../slideLayouts/slideLayout2.xml"/><Relationship Id="rId2" Type="http://schemas.openxmlformats.org/officeDocument/2006/relationships/hyperlink" Target="http://www.pnw.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Integrating Classroom Bullying into Instructional Practices</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Sally Vogl-Bauer, PhD</a:t>
            </a:r>
          </a:p>
          <a:p>
            <a:r>
              <a:rPr lang="en-US" dirty="0" smtClean="0"/>
              <a:t>Cathy Gillotti, PhD</a:t>
            </a:r>
          </a:p>
          <a:p>
            <a:endParaRPr lang="en-US" dirty="0" smtClean="0"/>
          </a:p>
          <a:p>
            <a:r>
              <a:rPr lang="en-US" dirty="0" smtClean="0"/>
              <a:t>NCA 2016 Short Course – Philadelphia, PA</a:t>
            </a:r>
            <a:endParaRPr lang="en-US" dirty="0"/>
          </a:p>
        </p:txBody>
      </p:sp>
    </p:spTree>
    <p:extLst>
      <p:ext uri="{BB962C8B-B14F-4D97-AF65-F5344CB8AC3E}">
        <p14:creationId xmlns:p14="http://schemas.microsoft.com/office/powerpoint/2010/main" val="1060912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165369"/>
            <a:ext cx="6965245" cy="353539"/>
          </a:xfrm>
        </p:spPr>
        <p:txBody>
          <a:bodyPr>
            <a:normAutofit/>
          </a:bodyPr>
          <a:lstStyle/>
          <a:p>
            <a:r>
              <a:rPr lang="en-US" sz="1400" dirty="0" smtClean="0"/>
              <a:t>Image by </a:t>
            </a:r>
            <a:r>
              <a:rPr lang="en-US" sz="1400" dirty="0" err="1" smtClean="0"/>
              <a:t>www.stopbullying.org</a:t>
            </a:r>
            <a:endParaRPr lang="en-US" sz="1400" dirty="0"/>
          </a:p>
        </p:txBody>
      </p:sp>
      <p:pic>
        <p:nvPicPr>
          <p:cNvPr id="4" name="Content Placeholder 3" descr="bullying hurts.jpg"/>
          <p:cNvPicPr>
            <a:picLocks noGrp="1" noChangeAspect="1"/>
          </p:cNvPicPr>
          <p:nvPr>
            <p:ph idx="1"/>
          </p:nvPr>
        </p:nvPicPr>
        <p:blipFill>
          <a:blip r:embed="rId2">
            <a:extLst>
              <a:ext uri="{28A0092B-C50C-407E-A947-70E740481C1C}">
                <a14:useLocalDpi xmlns:a14="http://schemas.microsoft.com/office/drawing/2010/main" val="0"/>
              </a:ext>
            </a:extLst>
          </a:blip>
          <a:srcRect t="20920" b="20920"/>
          <a:stretch>
            <a:fillRect/>
          </a:stretch>
        </p:blipFill>
        <p:spPr>
          <a:xfrm>
            <a:off x="1095024" y="1623660"/>
            <a:ext cx="6965244" cy="4307938"/>
          </a:xfrm>
        </p:spPr>
      </p:pic>
    </p:spTree>
    <p:extLst>
      <p:ext uri="{BB962C8B-B14F-4D97-AF65-F5344CB8AC3E}">
        <p14:creationId xmlns:p14="http://schemas.microsoft.com/office/powerpoint/2010/main" val="11592488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604" y="817583"/>
            <a:ext cx="7485321" cy="904892"/>
          </a:xfrm>
        </p:spPr>
        <p:txBody>
          <a:bodyPr>
            <a:normAutofit/>
          </a:bodyPr>
          <a:lstStyle/>
          <a:p>
            <a:r>
              <a:rPr lang="en-US" sz="2400" dirty="0" smtClean="0"/>
              <a:t>A Review of K-12 Intervention Models &amp; Best Practices</a:t>
            </a:r>
            <a:endParaRPr lang="en-US" sz="2400" dirty="0"/>
          </a:p>
        </p:txBody>
      </p:sp>
      <p:sp>
        <p:nvSpPr>
          <p:cNvPr id="3" name="Content Placeholder 2"/>
          <p:cNvSpPr>
            <a:spLocks noGrp="1"/>
          </p:cNvSpPr>
          <p:nvPr>
            <p:ph idx="1"/>
          </p:nvPr>
        </p:nvSpPr>
        <p:spPr/>
        <p:txBody>
          <a:bodyPr>
            <a:normAutofit/>
          </a:bodyPr>
          <a:lstStyle/>
          <a:p>
            <a:r>
              <a:rPr lang="en-US" dirty="0" err="1" smtClean="0">
                <a:latin typeface="+mj-lt"/>
              </a:rPr>
              <a:t>Vreeman</a:t>
            </a:r>
            <a:r>
              <a:rPr lang="en-US" dirty="0" smtClean="0">
                <a:latin typeface="+mj-lt"/>
              </a:rPr>
              <a:t> &amp; Carroll (2007) did a meta-analysis of K-12 intervention programs</a:t>
            </a:r>
          </a:p>
          <a:p>
            <a:r>
              <a:rPr lang="en-US" dirty="0" smtClean="0">
                <a:latin typeface="+mj-lt"/>
              </a:rPr>
              <a:t>5 categories of programs include:</a:t>
            </a:r>
          </a:p>
          <a:p>
            <a:pPr lvl="1"/>
            <a:r>
              <a:rPr lang="en-US" dirty="0" smtClean="0">
                <a:latin typeface="+mj-lt"/>
              </a:rPr>
              <a:t>Curriculum interventions</a:t>
            </a:r>
          </a:p>
          <a:p>
            <a:pPr lvl="1"/>
            <a:r>
              <a:rPr lang="en-US" dirty="0">
                <a:latin typeface="+mj-lt"/>
              </a:rPr>
              <a:t>M</a:t>
            </a:r>
            <a:r>
              <a:rPr lang="en-US" dirty="0" smtClean="0">
                <a:latin typeface="+mj-lt"/>
              </a:rPr>
              <a:t>ulti-disciplinary/whole school</a:t>
            </a:r>
          </a:p>
          <a:p>
            <a:pPr lvl="1"/>
            <a:r>
              <a:rPr lang="en-US" dirty="0">
                <a:latin typeface="+mj-lt"/>
              </a:rPr>
              <a:t>T</a:t>
            </a:r>
            <a:r>
              <a:rPr lang="en-US" dirty="0" smtClean="0">
                <a:latin typeface="+mj-lt"/>
              </a:rPr>
              <a:t>argeted social/behavioral skills</a:t>
            </a:r>
          </a:p>
          <a:p>
            <a:pPr lvl="1"/>
            <a:r>
              <a:rPr lang="en-US" dirty="0" smtClean="0">
                <a:latin typeface="+mj-lt"/>
              </a:rPr>
              <a:t>Mentoring</a:t>
            </a:r>
            <a:endParaRPr lang="en-US" dirty="0">
              <a:latin typeface="+mj-lt"/>
            </a:endParaRPr>
          </a:p>
          <a:p>
            <a:pPr lvl="1"/>
            <a:r>
              <a:rPr lang="en-US" dirty="0">
                <a:latin typeface="+mj-lt"/>
              </a:rPr>
              <a:t>I</a:t>
            </a:r>
            <a:r>
              <a:rPr lang="en-US" dirty="0" smtClean="0">
                <a:latin typeface="+mj-lt"/>
              </a:rPr>
              <a:t>ncreased social work support</a:t>
            </a:r>
            <a:endParaRPr lang="en-US" dirty="0">
              <a:latin typeface="+mj-lt"/>
            </a:endParaRPr>
          </a:p>
        </p:txBody>
      </p:sp>
    </p:spTree>
    <p:extLst>
      <p:ext uri="{BB962C8B-B14F-4D97-AF65-F5344CB8AC3E}">
        <p14:creationId xmlns:p14="http://schemas.microsoft.com/office/powerpoint/2010/main" val="4018459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936790"/>
          </a:xfrm>
        </p:spPr>
        <p:txBody>
          <a:bodyPr>
            <a:normAutofit/>
          </a:bodyPr>
          <a:lstStyle/>
          <a:p>
            <a:r>
              <a:rPr lang="en-US" sz="3600" dirty="0" smtClean="0"/>
              <a:t>Curriculum Interventions</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latin typeface="+mj-lt"/>
              </a:rPr>
              <a:t>Curricular interventions included things such as videotapes, lectures, and/or written curriculum which varied in intensity from a single videotape viewing followed by class discussion to a 15-week module</a:t>
            </a:r>
          </a:p>
          <a:p>
            <a:endParaRPr lang="en-US" dirty="0">
              <a:latin typeface="+mj-lt"/>
            </a:endParaRPr>
          </a:p>
          <a:p>
            <a:r>
              <a:rPr lang="en-US" dirty="0" smtClean="0">
                <a:latin typeface="+mj-lt"/>
              </a:rPr>
              <a:t>Results showed that these programs did not consistently decrease bullying</a:t>
            </a:r>
          </a:p>
          <a:p>
            <a:pPr marL="0" indent="0">
              <a:buNone/>
            </a:pPr>
            <a:endParaRPr lang="en-US" dirty="0">
              <a:latin typeface="+mj-lt"/>
            </a:endParaRPr>
          </a:p>
          <a:p>
            <a:pPr marL="0" indent="0">
              <a:buNone/>
            </a:pPr>
            <a:r>
              <a:rPr lang="en-US" dirty="0" smtClean="0">
                <a:latin typeface="+mj-lt"/>
              </a:rPr>
              <a:t>(</a:t>
            </a:r>
            <a:r>
              <a:rPr lang="en-US" dirty="0" err="1" smtClean="0">
                <a:latin typeface="+mj-lt"/>
              </a:rPr>
              <a:t>Vreeman</a:t>
            </a:r>
            <a:r>
              <a:rPr lang="en-US" dirty="0" smtClean="0">
                <a:latin typeface="+mj-lt"/>
              </a:rPr>
              <a:t> &amp; Carroll, 2007)</a:t>
            </a:r>
            <a:endParaRPr lang="en-US" dirty="0">
              <a:latin typeface="+mj-lt"/>
            </a:endParaRPr>
          </a:p>
        </p:txBody>
      </p:sp>
    </p:spTree>
    <p:extLst>
      <p:ext uri="{BB962C8B-B14F-4D97-AF65-F5344CB8AC3E}">
        <p14:creationId xmlns:p14="http://schemas.microsoft.com/office/powerpoint/2010/main" val="414572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94260"/>
          </a:xfrm>
        </p:spPr>
        <p:txBody>
          <a:bodyPr>
            <a:normAutofit/>
          </a:bodyPr>
          <a:lstStyle/>
          <a:p>
            <a:r>
              <a:rPr lang="en-US" sz="3200" dirty="0" smtClean="0"/>
              <a:t>Whole-School Interventions</a:t>
            </a:r>
            <a:endParaRPr lang="en-US" sz="3200" dirty="0"/>
          </a:p>
        </p:txBody>
      </p:sp>
      <p:sp>
        <p:nvSpPr>
          <p:cNvPr id="3" name="Content Placeholder 2"/>
          <p:cNvSpPr>
            <a:spLocks noGrp="1"/>
          </p:cNvSpPr>
          <p:nvPr>
            <p:ph idx="1"/>
          </p:nvPr>
        </p:nvSpPr>
        <p:spPr>
          <a:xfrm>
            <a:off x="1371471" y="2119257"/>
            <a:ext cx="6564422" cy="3603812"/>
          </a:xfrm>
        </p:spPr>
        <p:txBody>
          <a:bodyPr>
            <a:normAutofit fontScale="92500" lnSpcReduction="10000"/>
          </a:bodyPr>
          <a:lstStyle/>
          <a:p>
            <a:r>
              <a:rPr lang="en-US" dirty="0" smtClean="0">
                <a:latin typeface="+mj-lt"/>
              </a:rPr>
              <a:t>Whole-school interventions included a combination of school-wide rules and sanctions, teacher training, classroom curriculum, conflict resolution, and individual counseling.</a:t>
            </a:r>
          </a:p>
          <a:p>
            <a:endParaRPr lang="en-US" dirty="0">
              <a:latin typeface="+mj-lt"/>
            </a:endParaRPr>
          </a:p>
          <a:p>
            <a:r>
              <a:rPr lang="en-US" dirty="0" smtClean="0">
                <a:latin typeface="+mj-lt"/>
              </a:rPr>
              <a:t>Overall, – studies showed positive effect on a reduction in bullying when whole-school interventions were implemented.</a:t>
            </a:r>
          </a:p>
          <a:p>
            <a:pPr marL="0" indent="0">
              <a:buNone/>
            </a:pPr>
            <a:endParaRPr lang="en-US" dirty="0">
              <a:latin typeface="+mj-lt"/>
            </a:endParaRPr>
          </a:p>
          <a:p>
            <a:pPr marL="0" indent="0">
              <a:buNone/>
            </a:pPr>
            <a:r>
              <a:rPr lang="en-US" dirty="0" smtClean="0">
                <a:latin typeface="+mj-lt"/>
              </a:rPr>
              <a:t>(</a:t>
            </a:r>
            <a:r>
              <a:rPr lang="en-US" dirty="0" err="1" smtClean="0">
                <a:latin typeface="+mj-lt"/>
              </a:rPr>
              <a:t>Vreeman</a:t>
            </a:r>
            <a:r>
              <a:rPr lang="en-US" dirty="0" smtClean="0">
                <a:latin typeface="+mj-lt"/>
              </a:rPr>
              <a:t> &amp; Carroll, 2007)</a:t>
            </a:r>
            <a:endParaRPr lang="en-US" dirty="0">
              <a:latin typeface="+mj-lt"/>
            </a:endParaRPr>
          </a:p>
        </p:txBody>
      </p:sp>
    </p:spTree>
    <p:extLst>
      <p:ext uri="{BB962C8B-B14F-4D97-AF65-F5344CB8AC3E}">
        <p14:creationId xmlns:p14="http://schemas.microsoft.com/office/powerpoint/2010/main" val="1470563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Additional Whole-School </a:t>
            </a:r>
            <a:br>
              <a:rPr lang="en-US" sz="2800" dirty="0" smtClean="0"/>
            </a:br>
            <a:r>
              <a:rPr lang="en-US" sz="2800" dirty="0" smtClean="0"/>
              <a:t>Intervention Findings</a:t>
            </a:r>
            <a:endParaRPr lang="en-US" sz="2800" dirty="0"/>
          </a:p>
        </p:txBody>
      </p:sp>
      <p:sp>
        <p:nvSpPr>
          <p:cNvPr id="3" name="Content Placeholder 2"/>
          <p:cNvSpPr>
            <a:spLocks noGrp="1"/>
          </p:cNvSpPr>
          <p:nvPr>
            <p:ph idx="1"/>
          </p:nvPr>
        </p:nvSpPr>
        <p:spPr>
          <a:xfrm>
            <a:off x="1329070" y="2119257"/>
            <a:ext cx="6649352" cy="3603812"/>
          </a:xfrm>
        </p:spPr>
        <p:txBody>
          <a:bodyPr/>
          <a:lstStyle/>
          <a:p>
            <a:r>
              <a:rPr lang="en-US" dirty="0" smtClean="0">
                <a:latin typeface="+mj-lt"/>
              </a:rPr>
              <a:t>The </a:t>
            </a:r>
            <a:r>
              <a:rPr lang="en-US" dirty="0" err="1" smtClean="0">
                <a:latin typeface="+mj-lt"/>
              </a:rPr>
              <a:t>Olweus</a:t>
            </a:r>
            <a:r>
              <a:rPr lang="en-US" dirty="0" smtClean="0">
                <a:latin typeface="+mj-lt"/>
              </a:rPr>
              <a:t> Bullying Prevention Program has reported 30-70% reductions in student reports of bullying, and has been the model from which other programs have been tailored.</a:t>
            </a:r>
            <a:br>
              <a:rPr lang="en-US" dirty="0" smtClean="0">
                <a:latin typeface="+mj-lt"/>
              </a:rPr>
            </a:br>
            <a:endParaRPr lang="en-US" dirty="0" smtClean="0">
              <a:latin typeface="+mj-lt"/>
            </a:endParaRPr>
          </a:p>
          <a:p>
            <a:r>
              <a:rPr lang="en-US" dirty="0" smtClean="0">
                <a:latin typeface="+mj-lt"/>
              </a:rPr>
              <a:t>However </a:t>
            </a:r>
            <a:r>
              <a:rPr lang="en-US" dirty="0" err="1" smtClean="0">
                <a:latin typeface="+mj-lt"/>
              </a:rPr>
              <a:t>Vreeman</a:t>
            </a:r>
            <a:r>
              <a:rPr lang="en-US" dirty="0" smtClean="0">
                <a:latin typeface="+mj-lt"/>
              </a:rPr>
              <a:t> &amp; Carroll (2007) found two studies with disparate results in evaluation of this program – both in Norway.</a:t>
            </a:r>
            <a:endParaRPr lang="en-US" dirty="0">
              <a:latin typeface="+mj-lt"/>
            </a:endParaRPr>
          </a:p>
        </p:txBody>
      </p:sp>
    </p:spTree>
    <p:extLst>
      <p:ext uri="{BB962C8B-B14F-4D97-AF65-F5344CB8AC3E}">
        <p14:creationId xmlns:p14="http://schemas.microsoft.com/office/powerpoint/2010/main" val="3197794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Bottom Line from </a:t>
            </a:r>
            <a:br>
              <a:rPr lang="en-US" sz="3200" dirty="0" smtClean="0"/>
            </a:br>
            <a:r>
              <a:rPr lang="en-US" sz="3200" dirty="0" err="1" smtClean="0"/>
              <a:t>Vreeman</a:t>
            </a:r>
            <a:r>
              <a:rPr lang="en-US" sz="3200" dirty="0" smtClean="0"/>
              <a:t> &amp; Carroll (2007)</a:t>
            </a:r>
            <a:endParaRPr lang="en-US" sz="3200" dirty="0"/>
          </a:p>
        </p:txBody>
      </p:sp>
      <p:sp>
        <p:nvSpPr>
          <p:cNvPr id="5" name="Content Placeholder 4"/>
          <p:cNvSpPr>
            <a:spLocks noGrp="1"/>
          </p:cNvSpPr>
          <p:nvPr>
            <p:ph sz="quarter" idx="13"/>
          </p:nvPr>
        </p:nvSpPr>
        <p:spPr/>
        <p:txBody>
          <a:bodyPr>
            <a:normAutofit fontScale="92500"/>
          </a:bodyPr>
          <a:lstStyle/>
          <a:p>
            <a:r>
              <a:rPr lang="en-US" dirty="0" smtClean="0"/>
              <a:t>“</a:t>
            </a:r>
            <a:r>
              <a:rPr lang="en-US" dirty="0" smtClean="0">
                <a:latin typeface="+mj-lt"/>
              </a:rPr>
              <a:t>In conclusion, fairly consistent evidence suggests that children’s bullying behavior can be significantly reduced by well-planned interventions” (p.87).</a:t>
            </a:r>
            <a:endParaRPr lang="en-US" sz="1200" dirty="0" smtClean="0">
              <a:latin typeface="+mj-lt"/>
            </a:endParaRPr>
          </a:p>
          <a:p>
            <a:pPr marL="0" indent="0">
              <a:buNone/>
            </a:pPr>
            <a:endParaRPr lang="en-US" sz="1600" dirty="0" smtClean="0"/>
          </a:p>
          <a:p>
            <a:pPr marL="0" indent="0">
              <a:buNone/>
            </a:pPr>
            <a:r>
              <a:rPr lang="en-US" sz="1600" dirty="0" smtClean="0"/>
              <a:t>Image by </a:t>
            </a:r>
            <a:r>
              <a:rPr lang="en-US" sz="1600" dirty="0" err="1" smtClean="0"/>
              <a:t>www.stopbullying.org</a:t>
            </a:r>
            <a:endParaRPr lang="en-US" sz="1600" dirty="0" smtClean="0"/>
          </a:p>
          <a:p>
            <a:pPr marL="0" indent="0">
              <a:buNone/>
            </a:pPr>
            <a:endParaRPr lang="en-US" sz="1600" dirty="0" smtClean="0"/>
          </a:p>
        </p:txBody>
      </p:sp>
      <p:pic>
        <p:nvPicPr>
          <p:cNvPr id="8" name="Content Placeholder 7" descr="you shoud lift people up.jpg"/>
          <p:cNvPicPr>
            <a:picLocks noGrp="1" noChangeAspect="1"/>
          </p:cNvPicPr>
          <p:nvPr>
            <p:ph sz="quarter" idx="14"/>
          </p:nvPr>
        </p:nvPicPr>
        <p:blipFill>
          <a:blip r:embed="rId2">
            <a:extLst>
              <a:ext uri="{28A0092B-C50C-407E-A947-70E740481C1C}">
                <a14:useLocalDpi xmlns:a14="http://schemas.microsoft.com/office/drawing/2010/main" val="0"/>
              </a:ext>
            </a:extLst>
          </a:blip>
          <a:srcRect l="5614" r="5614"/>
          <a:stretch>
            <a:fillRect/>
          </a:stretch>
        </p:blipFill>
        <p:spPr>
          <a:xfrm>
            <a:off x="4755093" y="2121407"/>
            <a:ext cx="3087765" cy="3301956"/>
          </a:xfrm>
        </p:spPr>
      </p:pic>
    </p:spTree>
    <p:extLst>
      <p:ext uri="{BB962C8B-B14F-4D97-AF65-F5344CB8AC3E}">
        <p14:creationId xmlns:p14="http://schemas.microsoft.com/office/powerpoint/2010/main" val="16826008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5023" y="817582"/>
            <a:ext cx="6965245" cy="883627"/>
          </a:xfrm>
        </p:spPr>
        <p:txBody>
          <a:bodyPr>
            <a:normAutofit/>
          </a:bodyPr>
          <a:lstStyle/>
          <a:p>
            <a:r>
              <a:rPr lang="en-US" sz="3200" dirty="0" smtClean="0"/>
              <a:t>Role of Teacher </a:t>
            </a:r>
            <a:endParaRPr lang="en-US" sz="3200" dirty="0"/>
          </a:p>
        </p:txBody>
      </p:sp>
      <p:sp>
        <p:nvSpPr>
          <p:cNvPr id="6" name="Content Placeholder 5"/>
          <p:cNvSpPr>
            <a:spLocks noGrp="1"/>
          </p:cNvSpPr>
          <p:nvPr>
            <p:ph idx="1"/>
          </p:nvPr>
        </p:nvSpPr>
        <p:spPr>
          <a:xfrm>
            <a:off x="1212112" y="1881963"/>
            <a:ext cx="6447333" cy="3841106"/>
          </a:xfrm>
        </p:spPr>
        <p:txBody>
          <a:bodyPr>
            <a:normAutofit fontScale="92500" lnSpcReduction="20000"/>
          </a:bodyPr>
          <a:lstStyle/>
          <a:p>
            <a:r>
              <a:rPr lang="en-US" dirty="0" err="1" smtClean="0">
                <a:latin typeface="+mj-lt"/>
              </a:rPr>
              <a:t>Veenstra</a:t>
            </a:r>
            <a:r>
              <a:rPr lang="en-US" dirty="0" smtClean="0">
                <a:latin typeface="+mj-lt"/>
              </a:rPr>
              <a:t>, </a:t>
            </a:r>
            <a:r>
              <a:rPr lang="en-US" dirty="0" err="1" smtClean="0">
                <a:latin typeface="+mj-lt"/>
              </a:rPr>
              <a:t>Lindenberg</a:t>
            </a:r>
            <a:r>
              <a:rPr lang="en-US" dirty="0" smtClean="0">
                <a:latin typeface="+mj-lt"/>
              </a:rPr>
              <a:t>, </a:t>
            </a:r>
            <a:r>
              <a:rPr lang="en-US" dirty="0" err="1" smtClean="0">
                <a:latin typeface="+mj-lt"/>
              </a:rPr>
              <a:t>Huitsing</a:t>
            </a:r>
            <a:r>
              <a:rPr lang="en-US" dirty="0" smtClean="0">
                <a:latin typeface="+mj-lt"/>
              </a:rPr>
              <a:t>, </a:t>
            </a:r>
            <a:r>
              <a:rPr lang="en-US" dirty="0" err="1" smtClean="0">
                <a:latin typeface="+mj-lt"/>
              </a:rPr>
              <a:t>Sainio</a:t>
            </a:r>
            <a:r>
              <a:rPr lang="en-US" dirty="0" smtClean="0">
                <a:latin typeface="+mj-lt"/>
              </a:rPr>
              <a:t>, &amp; </a:t>
            </a:r>
            <a:r>
              <a:rPr lang="en-US" dirty="0" err="1" smtClean="0">
                <a:latin typeface="+mj-lt"/>
              </a:rPr>
              <a:t>Salmivalli</a:t>
            </a:r>
            <a:r>
              <a:rPr lang="en-US" dirty="0" smtClean="0">
                <a:latin typeface="+mj-lt"/>
              </a:rPr>
              <a:t> (2014) conducted a study of 2,776 4</a:t>
            </a:r>
            <a:r>
              <a:rPr lang="en-US" baseline="30000" dirty="0" smtClean="0">
                <a:latin typeface="+mj-lt"/>
              </a:rPr>
              <a:t>th</a:t>
            </a:r>
            <a:r>
              <a:rPr lang="en-US" dirty="0" smtClean="0">
                <a:latin typeface="+mj-lt"/>
              </a:rPr>
              <a:t>-6</a:t>
            </a:r>
            <a:r>
              <a:rPr lang="en-US" baseline="30000" dirty="0" smtClean="0">
                <a:latin typeface="+mj-lt"/>
              </a:rPr>
              <a:t>th</a:t>
            </a:r>
            <a:r>
              <a:rPr lang="en-US" dirty="0" smtClean="0">
                <a:latin typeface="+mj-lt"/>
              </a:rPr>
              <a:t> graders and found that students’ perceptions of their teachers’ efficacy in decreasing bullying was related to lower levels of peer-related bullying.</a:t>
            </a:r>
          </a:p>
          <a:p>
            <a:endParaRPr lang="en-US" dirty="0">
              <a:latin typeface="+mj-lt"/>
            </a:endParaRPr>
          </a:p>
          <a:p>
            <a:r>
              <a:rPr lang="en-US" dirty="0" smtClean="0">
                <a:latin typeface="+mj-lt"/>
              </a:rPr>
              <a:t>This study was based on Goal-Framing Theory.</a:t>
            </a:r>
          </a:p>
          <a:p>
            <a:pPr lvl="1"/>
            <a:r>
              <a:rPr lang="en-US" dirty="0" smtClean="0">
                <a:latin typeface="+mj-lt"/>
              </a:rPr>
              <a:t>This theory notes that “goals </a:t>
            </a:r>
            <a:r>
              <a:rPr lang="en-US" dirty="0">
                <a:latin typeface="+mj-lt"/>
              </a:rPr>
              <a:t>that are focused on the way one feels (like gaining status and affection) can be inhibited by the activation of the over-arching goal to act socially appropriately in a particular situation” (p. 1136).</a:t>
            </a:r>
          </a:p>
          <a:p>
            <a:endParaRPr lang="en-US" dirty="0" smtClean="0">
              <a:latin typeface="+mj-lt"/>
            </a:endParaRPr>
          </a:p>
        </p:txBody>
      </p:sp>
    </p:spTree>
    <p:extLst>
      <p:ext uri="{BB962C8B-B14F-4D97-AF65-F5344CB8AC3E}">
        <p14:creationId xmlns:p14="http://schemas.microsoft.com/office/powerpoint/2010/main" val="1349402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 Elephant in the Living Room?</a:t>
            </a:r>
            <a:endParaRPr lang="en-US" sz="3200" dirty="0"/>
          </a:p>
        </p:txBody>
      </p:sp>
      <p:sp>
        <p:nvSpPr>
          <p:cNvPr id="3" name="Content Placeholder 2"/>
          <p:cNvSpPr>
            <a:spLocks noGrp="1"/>
          </p:cNvSpPr>
          <p:nvPr>
            <p:ph idx="1"/>
          </p:nvPr>
        </p:nvSpPr>
        <p:spPr>
          <a:xfrm>
            <a:off x="1463040" y="2119257"/>
            <a:ext cx="6196405" cy="2824883"/>
          </a:xfrm>
        </p:spPr>
        <p:txBody>
          <a:bodyPr/>
          <a:lstStyle/>
          <a:p>
            <a:r>
              <a:rPr lang="en-US" dirty="0" smtClean="0">
                <a:latin typeface="+mj-lt"/>
              </a:rPr>
              <a:t>Cultural environments often determine the extent to which bullying behaviors are:</a:t>
            </a:r>
          </a:p>
          <a:p>
            <a:pPr lvl="1"/>
            <a:r>
              <a:rPr lang="en-US" dirty="0" smtClean="0">
                <a:latin typeface="+mj-lt"/>
              </a:rPr>
              <a:t>Explicitly discouraged and addressed</a:t>
            </a:r>
          </a:p>
          <a:p>
            <a:pPr lvl="1"/>
            <a:r>
              <a:rPr lang="en-US" dirty="0" smtClean="0">
                <a:latin typeface="+mj-lt"/>
              </a:rPr>
              <a:t>Implicitly discouraged and addressed</a:t>
            </a:r>
          </a:p>
          <a:p>
            <a:pPr lvl="1"/>
            <a:r>
              <a:rPr lang="en-US" dirty="0" smtClean="0">
                <a:latin typeface="+mj-lt"/>
              </a:rPr>
              <a:t>Explicitly encouraged</a:t>
            </a:r>
          </a:p>
          <a:p>
            <a:pPr lvl="1"/>
            <a:r>
              <a:rPr lang="en-US" dirty="0" smtClean="0">
                <a:latin typeface="+mj-lt"/>
              </a:rPr>
              <a:t>Implicitly encouraged</a:t>
            </a:r>
            <a:endParaRPr lang="en-US" dirty="0">
              <a:latin typeface="+mj-lt"/>
            </a:endParaRPr>
          </a:p>
        </p:txBody>
      </p:sp>
    </p:spTree>
    <p:extLst>
      <p:ext uri="{BB962C8B-B14F-4D97-AF65-F5344CB8AC3E}">
        <p14:creationId xmlns:p14="http://schemas.microsoft.com/office/powerpoint/2010/main" val="2106322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Environments</a:t>
            </a:r>
            <a:endParaRPr lang="en-US" dirty="0"/>
          </a:p>
        </p:txBody>
      </p:sp>
      <p:sp>
        <p:nvSpPr>
          <p:cNvPr id="4" name="Content Placeholder 3"/>
          <p:cNvSpPr>
            <a:spLocks noGrp="1"/>
          </p:cNvSpPr>
          <p:nvPr>
            <p:ph sz="quarter" idx="13"/>
          </p:nvPr>
        </p:nvSpPr>
        <p:spPr/>
        <p:txBody>
          <a:bodyPr>
            <a:normAutofit fontScale="92500" lnSpcReduction="10000"/>
          </a:bodyPr>
          <a:lstStyle/>
          <a:p>
            <a:r>
              <a:rPr lang="en-US" dirty="0" smtClean="0">
                <a:latin typeface="+mj-lt"/>
              </a:rPr>
              <a:t>Student Behaviors:</a:t>
            </a:r>
          </a:p>
          <a:p>
            <a:pPr lvl="1"/>
            <a:r>
              <a:rPr lang="en-US" dirty="0" smtClean="0">
                <a:latin typeface="+mj-lt"/>
              </a:rPr>
              <a:t>Is the bully aware of what he/she is doing?</a:t>
            </a:r>
          </a:p>
          <a:p>
            <a:pPr lvl="1"/>
            <a:r>
              <a:rPr lang="en-US" dirty="0" smtClean="0">
                <a:latin typeface="+mj-lt"/>
              </a:rPr>
              <a:t>Is the target aware of what is going on?</a:t>
            </a:r>
          </a:p>
          <a:p>
            <a:pPr lvl="1"/>
            <a:r>
              <a:rPr lang="en-US" dirty="0" smtClean="0">
                <a:latin typeface="+mj-lt"/>
              </a:rPr>
              <a:t>Are other students aware of what is going on?</a:t>
            </a:r>
          </a:p>
          <a:p>
            <a:pPr lvl="1"/>
            <a:r>
              <a:rPr lang="en-US" dirty="0" smtClean="0">
                <a:latin typeface="+mj-lt"/>
              </a:rPr>
              <a:t>How are the students responding?</a:t>
            </a:r>
            <a:endParaRPr lang="en-US" dirty="0">
              <a:latin typeface="+mj-lt"/>
            </a:endParaRPr>
          </a:p>
        </p:txBody>
      </p:sp>
      <p:sp>
        <p:nvSpPr>
          <p:cNvPr id="5" name="Content Placeholder 4"/>
          <p:cNvSpPr>
            <a:spLocks noGrp="1"/>
          </p:cNvSpPr>
          <p:nvPr>
            <p:ph sz="quarter" idx="14"/>
          </p:nvPr>
        </p:nvSpPr>
        <p:spPr/>
        <p:txBody>
          <a:bodyPr>
            <a:normAutofit fontScale="92500"/>
          </a:bodyPr>
          <a:lstStyle/>
          <a:p>
            <a:r>
              <a:rPr lang="en-US" dirty="0" smtClean="0">
                <a:latin typeface="+mj-lt"/>
              </a:rPr>
              <a:t>Instructor Behaviors:</a:t>
            </a:r>
          </a:p>
          <a:p>
            <a:pPr lvl="1"/>
            <a:r>
              <a:rPr lang="en-US" dirty="0" smtClean="0">
                <a:latin typeface="+mj-lt"/>
              </a:rPr>
              <a:t>Is the instructor aware of what is going on between students?</a:t>
            </a:r>
          </a:p>
          <a:p>
            <a:pPr lvl="1"/>
            <a:r>
              <a:rPr lang="en-US" dirty="0" smtClean="0">
                <a:latin typeface="+mj-lt"/>
              </a:rPr>
              <a:t>Is the instructor aware of what is going on between them and their students?</a:t>
            </a:r>
          </a:p>
          <a:p>
            <a:pPr lvl="1"/>
            <a:r>
              <a:rPr lang="en-US" dirty="0" smtClean="0">
                <a:latin typeface="+mj-lt"/>
              </a:rPr>
              <a:t>How is the instructor responding?</a:t>
            </a:r>
            <a:endParaRPr lang="en-US" dirty="0">
              <a:latin typeface="+mj-lt"/>
            </a:endParaRPr>
          </a:p>
        </p:txBody>
      </p:sp>
    </p:spTree>
    <p:extLst>
      <p:ext uri="{BB962C8B-B14F-4D97-AF65-F5344CB8AC3E}">
        <p14:creationId xmlns:p14="http://schemas.microsoft.com/office/powerpoint/2010/main" val="4086498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P spid="5"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649711"/>
          </a:xfrm>
        </p:spPr>
        <p:txBody>
          <a:bodyPr>
            <a:normAutofit fontScale="90000"/>
          </a:bodyPr>
          <a:lstStyle/>
          <a:p>
            <a:r>
              <a:rPr lang="en-US" dirty="0" smtClean="0"/>
              <a:t>Department Culture</a:t>
            </a:r>
            <a:endParaRPr lang="en-US" dirty="0"/>
          </a:p>
        </p:txBody>
      </p:sp>
      <p:sp>
        <p:nvSpPr>
          <p:cNvPr id="5" name="Content Placeholder 4"/>
          <p:cNvSpPr>
            <a:spLocks noGrp="1"/>
          </p:cNvSpPr>
          <p:nvPr>
            <p:ph idx="1"/>
          </p:nvPr>
        </p:nvSpPr>
        <p:spPr>
          <a:xfrm>
            <a:off x="1201479" y="1881963"/>
            <a:ext cx="6698511" cy="4114799"/>
          </a:xfrm>
        </p:spPr>
        <p:txBody>
          <a:bodyPr>
            <a:normAutofit lnSpcReduction="10000"/>
          </a:bodyPr>
          <a:lstStyle/>
          <a:p>
            <a:r>
              <a:rPr lang="en-US" dirty="0" smtClean="0">
                <a:latin typeface="+mj-lt"/>
              </a:rPr>
              <a:t>What are the department norms and rules associated with incivility?</a:t>
            </a:r>
          </a:p>
          <a:p>
            <a:pPr lvl="1"/>
            <a:r>
              <a:rPr lang="en-US" dirty="0" smtClean="0">
                <a:latin typeface="+mj-lt"/>
              </a:rPr>
              <a:t>What types of behaviors are encouraged vs. discouraged?</a:t>
            </a:r>
          </a:p>
          <a:p>
            <a:pPr lvl="1"/>
            <a:r>
              <a:rPr lang="en-US" dirty="0" smtClean="0">
                <a:latin typeface="+mj-lt"/>
              </a:rPr>
              <a:t>What types of behaviors are enabled vs. empowered?</a:t>
            </a:r>
          </a:p>
          <a:p>
            <a:pPr marL="274320" lvl="1"/>
            <a:r>
              <a:rPr lang="en-US" sz="2400" dirty="0">
                <a:latin typeface="+mj-lt"/>
              </a:rPr>
              <a:t>Does the department have any formal policies addressing classroom bullying</a:t>
            </a:r>
            <a:r>
              <a:rPr lang="en-US" sz="2400" dirty="0" smtClean="0">
                <a:latin typeface="+mj-lt"/>
              </a:rPr>
              <a:t>?</a:t>
            </a:r>
          </a:p>
          <a:p>
            <a:r>
              <a:rPr lang="en-US" dirty="0" smtClean="0">
                <a:latin typeface="+mj-lt"/>
              </a:rPr>
              <a:t>How does the department handle issues related to other types of bullying that may be taking place within the department? </a:t>
            </a:r>
            <a:endParaRPr lang="en-US" dirty="0">
              <a:latin typeface="+mj-lt"/>
            </a:endParaRPr>
          </a:p>
        </p:txBody>
      </p:sp>
    </p:spTree>
    <p:extLst>
      <p:ext uri="{BB962C8B-B14F-4D97-AF65-F5344CB8AC3E}">
        <p14:creationId xmlns:p14="http://schemas.microsoft.com/office/powerpoint/2010/main" val="1126459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Today’s Workshop</a:t>
            </a:r>
            <a:endParaRPr lang="en-US" dirty="0"/>
          </a:p>
        </p:txBody>
      </p:sp>
      <p:sp>
        <p:nvSpPr>
          <p:cNvPr id="3" name="Content Placeholder 2"/>
          <p:cNvSpPr>
            <a:spLocks noGrp="1"/>
          </p:cNvSpPr>
          <p:nvPr>
            <p:ph idx="1"/>
          </p:nvPr>
        </p:nvSpPr>
        <p:spPr>
          <a:xfrm>
            <a:off x="1463040" y="2119256"/>
            <a:ext cx="6681500" cy="3909403"/>
          </a:xfrm>
        </p:spPr>
        <p:txBody>
          <a:bodyPr>
            <a:normAutofit fontScale="92500" lnSpcReduction="20000"/>
          </a:bodyPr>
          <a:lstStyle/>
          <a:p>
            <a:r>
              <a:rPr lang="en-US" dirty="0" smtClean="0">
                <a:latin typeface="+mj-lt"/>
              </a:rPr>
              <a:t>First Half of Workshop</a:t>
            </a:r>
          </a:p>
          <a:p>
            <a:pPr lvl="1"/>
            <a:r>
              <a:rPr lang="en-US" dirty="0" smtClean="0">
                <a:latin typeface="+mj-lt"/>
              </a:rPr>
              <a:t>To identify opportunities to integrate bullying concepts in course curricula</a:t>
            </a:r>
          </a:p>
          <a:p>
            <a:pPr lvl="1"/>
            <a:r>
              <a:rPr lang="en-US" dirty="0" smtClean="0">
                <a:latin typeface="+mj-lt"/>
              </a:rPr>
              <a:t>To explore ways to converge NCA’s Core Competencies with bullying concepts</a:t>
            </a:r>
          </a:p>
          <a:p>
            <a:pPr lvl="1"/>
            <a:r>
              <a:rPr lang="en-US" dirty="0" smtClean="0">
                <a:latin typeface="+mj-lt"/>
              </a:rPr>
              <a:t>To provide tools for applying bullying concepts into the classroom</a:t>
            </a:r>
            <a:br>
              <a:rPr lang="en-US" dirty="0" smtClean="0">
                <a:latin typeface="+mj-lt"/>
              </a:rPr>
            </a:br>
            <a:endParaRPr lang="en-US" dirty="0" smtClean="0">
              <a:latin typeface="+mj-lt"/>
            </a:endParaRPr>
          </a:p>
          <a:p>
            <a:r>
              <a:rPr lang="en-US" dirty="0" smtClean="0">
                <a:latin typeface="+mj-lt"/>
              </a:rPr>
              <a:t>Second Half of Workshop</a:t>
            </a:r>
          </a:p>
          <a:p>
            <a:pPr lvl="1"/>
            <a:r>
              <a:rPr lang="en-US" dirty="0" smtClean="0">
                <a:latin typeface="+mj-lt"/>
              </a:rPr>
              <a:t>To review K-12 intervention models and best practices</a:t>
            </a:r>
          </a:p>
          <a:p>
            <a:pPr lvl="1"/>
            <a:r>
              <a:rPr lang="en-US" dirty="0" smtClean="0">
                <a:latin typeface="+mj-lt"/>
              </a:rPr>
              <a:t>To explore the role of classroom, department, and institution culture in the approach institutions take to bullying</a:t>
            </a:r>
          </a:p>
          <a:p>
            <a:endParaRPr lang="en-US" dirty="0"/>
          </a:p>
        </p:txBody>
      </p:sp>
    </p:spTree>
    <p:extLst>
      <p:ext uri="{BB962C8B-B14F-4D97-AF65-F5344CB8AC3E}">
        <p14:creationId xmlns:p14="http://schemas.microsoft.com/office/powerpoint/2010/main" val="2707927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Culture</a:t>
            </a:r>
            <a:endParaRPr lang="en-US" dirty="0"/>
          </a:p>
        </p:txBody>
      </p:sp>
      <p:sp>
        <p:nvSpPr>
          <p:cNvPr id="3" name="Content Placeholder 2"/>
          <p:cNvSpPr>
            <a:spLocks noGrp="1"/>
          </p:cNvSpPr>
          <p:nvPr>
            <p:ph idx="1"/>
          </p:nvPr>
        </p:nvSpPr>
        <p:spPr>
          <a:xfrm>
            <a:off x="1169581" y="2119257"/>
            <a:ext cx="6890687" cy="3603812"/>
          </a:xfrm>
        </p:spPr>
        <p:txBody>
          <a:bodyPr>
            <a:normAutofit lnSpcReduction="10000"/>
          </a:bodyPr>
          <a:lstStyle/>
          <a:p>
            <a:r>
              <a:rPr lang="en-US" dirty="0" smtClean="0">
                <a:latin typeface="+mj-lt"/>
              </a:rPr>
              <a:t>What does the Student Handbook say about bullying and incivility?</a:t>
            </a:r>
            <a:br>
              <a:rPr lang="en-US" dirty="0" smtClean="0">
                <a:latin typeface="+mj-lt"/>
              </a:rPr>
            </a:br>
            <a:endParaRPr lang="en-US" dirty="0" smtClean="0">
              <a:latin typeface="+mj-lt"/>
            </a:endParaRPr>
          </a:p>
          <a:p>
            <a:r>
              <a:rPr lang="en-US" dirty="0" smtClean="0">
                <a:latin typeface="+mj-lt"/>
              </a:rPr>
              <a:t>What do the Faculty Personnel Rules say about bullying and incivility?</a:t>
            </a:r>
            <a:br>
              <a:rPr lang="en-US" dirty="0" smtClean="0">
                <a:latin typeface="+mj-lt"/>
              </a:rPr>
            </a:br>
            <a:endParaRPr lang="en-US" dirty="0" smtClean="0">
              <a:latin typeface="+mj-lt"/>
            </a:endParaRPr>
          </a:p>
          <a:p>
            <a:r>
              <a:rPr lang="en-US" dirty="0" smtClean="0">
                <a:latin typeface="+mj-lt"/>
              </a:rPr>
              <a:t>Are there any problematic behaviors that are either explicitly or implicitly ignored?</a:t>
            </a:r>
            <a:br>
              <a:rPr lang="en-US" dirty="0" smtClean="0">
                <a:latin typeface="+mj-lt"/>
              </a:rPr>
            </a:br>
            <a:endParaRPr lang="en-US" dirty="0" smtClean="0">
              <a:latin typeface="+mj-lt"/>
            </a:endParaRPr>
          </a:p>
          <a:p>
            <a:r>
              <a:rPr lang="en-US" dirty="0" smtClean="0">
                <a:latin typeface="+mj-lt"/>
              </a:rPr>
              <a:t>In either instance, where is the burden of proof?</a:t>
            </a:r>
            <a:endParaRPr lang="en-US" dirty="0">
              <a:latin typeface="+mj-lt"/>
            </a:endParaRPr>
          </a:p>
        </p:txBody>
      </p:sp>
    </p:spTree>
    <p:extLst>
      <p:ext uri="{BB962C8B-B14F-4D97-AF65-F5344CB8AC3E}">
        <p14:creationId xmlns:p14="http://schemas.microsoft.com/office/powerpoint/2010/main" val="163383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Procedures</a:t>
            </a:r>
            <a:endParaRPr lang="en-US" dirty="0"/>
          </a:p>
        </p:txBody>
      </p:sp>
      <p:sp>
        <p:nvSpPr>
          <p:cNvPr id="3" name="Content Placeholder 2"/>
          <p:cNvSpPr>
            <a:spLocks noGrp="1"/>
          </p:cNvSpPr>
          <p:nvPr>
            <p:ph idx="1"/>
          </p:nvPr>
        </p:nvSpPr>
        <p:spPr/>
        <p:txBody>
          <a:bodyPr>
            <a:normAutofit/>
          </a:bodyPr>
          <a:lstStyle/>
          <a:p>
            <a:r>
              <a:rPr lang="en-US" dirty="0" smtClean="0">
                <a:latin typeface="+mj-lt"/>
              </a:rPr>
              <a:t>Purdue University Northwest </a:t>
            </a:r>
          </a:p>
          <a:p>
            <a:pPr marL="0" indent="0">
              <a:buNone/>
            </a:pPr>
            <a:endParaRPr lang="en-US" dirty="0" smtClean="0">
              <a:latin typeface="+mj-lt"/>
            </a:endParaRPr>
          </a:p>
          <a:p>
            <a:r>
              <a:rPr lang="en-US" dirty="0" smtClean="0">
                <a:latin typeface="+mj-lt"/>
              </a:rPr>
              <a:t>Report an incident/person of concern form</a:t>
            </a:r>
          </a:p>
          <a:p>
            <a:pPr marL="0" indent="0">
              <a:buNone/>
            </a:pPr>
            <a:endParaRPr lang="en-US" u="sng" dirty="0">
              <a:latin typeface="+mj-lt"/>
            </a:endParaRPr>
          </a:p>
          <a:p>
            <a:r>
              <a:rPr lang="en-US" b="1" u="sng" dirty="0">
                <a:latin typeface="+mj-lt"/>
              </a:rPr>
              <a:t>‪</a:t>
            </a:r>
            <a:r>
              <a:rPr lang="en-US" b="1" u="sng" dirty="0">
                <a:latin typeface="+mj-lt"/>
                <a:hlinkClick r:id="rId2"/>
              </a:rPr>
              <a:t>www.pnw.edu/dean-of-</a:t>
            </a:r>
            <a:r>
              <a:rPr lang="en-US" b="1" u="sng" dirty="0" smtClean="0">
                <a:latin typeface="+mj-lt"/>
                <a:hlinkClick r:id="rId2"/>
              </a:rPr>
              <a:t>students/</a:t>
            </a:r>
            <a:endParaRPr lang="en-US" b="1" u="sng" dirty="0" smtClean="0">
              <a:latin typeface="+mj-lt"/>
            </a:endParaRPr>
          </a:p>
          <a:p>
            <a:endParaRPr lang="en-US" b="1" u="sng" dirty="0">
              <a:latin typeface="+mj-lt"/>
            </a:endParaRPr>
          </a:p>
          <a:p>
            <a:r>
              <a:rPr lang="en-US" b="1" dirty="0" smtClean="0">
                <a:latin typeface="+mj-lt"/>
              </a:rPr>
              <a:t>Explained in TA training</a:t>
            </a:r>
            <a:endParaRPr lang="en-US" b="1" dirty="0">
              <a:latin typeface="+mj-lt"/>
            </a:endParaRPr>
          </a:p>
        </p:txBody>
      </p:sp>
    </p:spTree>
    <p:extLst>
      <p:ext uri="{BB962C8B-B14F-4D97-AF65-F5344CB8AC3E}">
        <p14:creationId xmlns:p14="http://schemas.microsoft.com/office/powerpoint/2010/main" val="4199934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fezone-logo-pn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2043" y="1865946"/>
            <a:ext cx="3511815" cy="2954415"/>
          </a:xfrm>
          <a:prstGeom prst="rect">
            <a:avLst/>
          </a:prstGeom>
        </p:spPr>
      </p:pic>
    </p:spTree>
    <p:extLst>
      <p:ext uri="{BB962C8B-B14F-4D97-AF65-F5344CB8AC3E}">
        <p14:creationId xmlns:p14="http://schemas.microsoft.com/office/powerpoint/2010/main" val="32466140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724139"/>
          </a:xfrm>
        </p:spPr>
        <p:txBody>
          <a:bodyPr>
            <a:normAutofit fontScale="90000"/>
          </a:bodyPr>
          <a:lstStyle/>
          <a:p>
            <a:r>
              <a:rPr lang="en-US" dirty="0" smtClean="0"/>
              <a:t>Safe Zone</a:t>
            </a: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endParaRPr lang="en-US" dirty="0">
              <a:hlinkClick r:id="rId2"/>
            </a:endParaRPr>
          </a:p>
          <a:p>
            <a:r>
              <a:rPr lang="en-US" sz="7200" dirty="0">
                <a:latin typeface="+mj-lt"/>
              </a:rPr>
              <a:t>The Safe Zone program aims to create a visible network of support for LGBTQ individuals and their allies by providing an avenue through which any member of the Purdue University Northwest Community can show their support. The program also creates an educational experience through the Safe Zone Workshop. </a:t>
            </a:r>
            <a:endParaRPr lang="en-US" sz="7200" dirty="0" smtClean="0">
              <a:latin typeface="+mj-lt"/>
            </a:endParaRPr>
          </a:p>
          <a:p>
            <a:pPr marL="0" indent="0">
              <a:buNone/>
            </a:pPr>
            <a:endParaRPr lang="en-US" sz="7200" dirty="0">
              <a:latin typeface="+mj-lt"/>
            </a:endParaRPr>
          </a:p>
          <a:p>
            <a:r>
              <a:rPr lang="en-US" sz="7200" dirty="0">
                <a:latin typeface="+mj-lt"/>
              </a:rPr>
              <a:t>The Safe Zone program encourages student, faculty, and staff to explore cultural identity, values, and stereotypes in order to better understand how these issues impact the university, surrounding community and LGBTQ communities</a:t>
            </a:r>
            <a:r>
              <a:rPr lang="en-US" dirty="0">
                <a:latin typeface="+mj-lt"/>
              </a:rPr>
              <a:t>.</a:t>
            </a:r>
          </a:p>
          <a:p>
            <a:pPr marL="0" indent="0">
              <a:buNone/>
            </a:pPr>
            <a:endParaRPr lang="en-US" dirty="0">
              <a:latin typeface="+mj-lt"/>
            </a:endParaRPr>
          </a:p>
        </p:txBody>
      </p:sp>
    </p:spTree>
    <p:extLst>
      <p:ext uri="{BB962C8B-B14F-4D97-AF65-F5344CB8AC3E}">
        <p14:creationId xmlns:p14="http://schemas.microsoft.com/office/powerpoint/2010/main" val="3449095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NW-Step-UP-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01" y="712687"/>
            <a:ext cx="6336816" cy="5325721"/>
          </a:xfrm>
          <a:prstGeom prst="rect">
            <a:avLst/>
          </a:prstGeom>
        </p:spPr>
      </p:pic>
    </p:spTree>
    <p:extLst>
      <p:ext uri="{BB962C8B-B14F-4D97-AF65-F5344CB8AC3E}">
        <p14:creationId xmlns:p14="http://schemas.microsoft.com/office/powerpoint/2010/main" val="42939908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841097"/>
          </a:xfrm>
        </p:spPr>
        <p:txBody>
          <a:bodyPr>
            <a:normAutofit/>
          </a:bodyPr>
          <a:lstStyle/>
          <a:p>
            <a:r>
              <a:rPr lang="en-US" sz="3200" dirty="0" smtClean="0"/>
              <a:t>Step Up! Bystander Intervention </a:t>
            </a:r>
            <a:endParaRPr lang="en-US" sz="3200" dirty="0"/>
          </a:p>
        </p:txBody>
      </p:sp>
      <p:sp>
        <p:nvSpPr>
          <p:cNvPr id="3" name="Content Placeholder 2"/>
          <p:cNvSpPr>
            <a:spLocks noGrp="1"/>
          </p:cNvSpPr>
          <p:nvPr>
            <p:ph idx="1"/>
          </p:nvPr>
        </p:nvSpPr>
        <p:spPr>
          <a:xfrm>
            <a:off x="1095023" y="1917238"/>
            <a:ext cx="6783703" cy="3603812"/>
          </a:xfrm>
        </p:spPr>
        <p:txBody>
          <a:bodyPr>
            <a:normAutofit fontScale="77500" lnSpcReduction="20000"/>
          </a:bodyPr>
          <a:lstStyle/>
          <a:p>
            <a:pPr marL="0" indent="0">
              <a:buNone/>
            </a:pPr>
            <a:endParaRPr lang="en-US" dirty="0"/>
          </a:p>
          <a:p>
            <a:r>
              <a:rPr lang="en-US" dirty="0">
                <a:latin typeface="+mj-lt"/>
              </a:rPr>
              <a:t>You can actively help prevent incidents before they occur and help to keep your friends safe. Purdue University Northwest Step UP! program which was developed by the University of Arizona and the NCAA raises awareness, provides skills and educates people to recognize the continuum of violence.</a:t>
            </a:r>
          </a:p>
          <a:p>
            <a:endParaRPr lang="en-US" dirty="0">
              <a:latin typeface="+mj-lt"/>
              <a:hlinkClick r:id="rId2"/>
            </a:endParaRPr>
          </a:p>
          <a:p>
            <a:r>
              <a:rPr lang="en-US" dirty="0">
                <a:latin typeface="+mj-lt"/>
              </a:rPr>
              <a:t>Through training bystander intervention empowers and mobilizes participants to recognize, intervene, prevent and/or stop inappropriate comments, actions and behaviors. The entire campus community plays a valuable role in preventing acts that violate the basic dignity of an individual.</a:t>
            </a:r>
          </a:p>
          <a:p>
            <a:endParaRPr lang="en-US" dirty="0"/>
          </a:p>
        </p:txBody>
      </p:sp>
    </p:spTree>
    <p:extLst>
      <p:ext uri="{BB962C8B-B14F-4D97-AF65-F5344CB8AC3E}">
        <p14:creationId xmlns:p14="http://schemas.microsoft.com/office/powerpoint/2010/main" val="200632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“We’re all just walking each other home.”</a:t>
            </a:r>
            <a:endParaRPr lang="en-US" dirty="0"/>
          </a:p>
        </p:txBody>
      </p:sp>
      <p:sp>
        <p:nvSpPr>
          <p:cNvPr id="5" name="Text Placeholder 4"/>
          <p:cNvSpPr>
            <a:spLocks noGrp="1"/>
          </p:cNvSpPr>
          <p:nvPr>
            <p:ph type="body" idx="1"/>
          </p:nvPr>
        </p:nvSpPr>
        <p:spPr/>
        <p:txBody>
          <a:bodyPr/>
          <a:lstStyle/>
          <a:p>
            <a:r>
              <a:rPr lang="en-US" dirty="0" smtClean="0"/>
              <a:t>Ram </a:t>
            </a:r>
            <a:r>
              <a:rPr lang="en-US" dirty="0" err="1" smtClean="0"/>
              <a:t>Dass</a:t>
            </a:r>
            <a:endParaRPr lang="en-US" dirty="0"/>
          </a:p>
        </p:txBody>
      </p:sp>
    </p:spTree>
    <p:extLst>
      <p:ext uri="{BB962C8B-B14F-4D97-AF65-F5344CB8AC3E}">
        <p14:creationId xmlns:p14="http://schemas.microsoft.com/office/powerpoint/2010/main" val="356361813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References</a:t>
            </a:r>
            <a:endParaRPr lang="en-US" dirty="0"/>
          </a:p>
        </p:txBody>
      </p:sp>
      <p:sp>
        <p:nvSpPr>
          <p:cNvPr id="6" name="Content Placeholder 5"/>
          <p:cNvSpPr>
            <a:spLocks noGrp="1"/>
          </p:cNvSpPr>
          <p:nvPr>
            <p:ph idx="1"/>
          </p:nvPr>
        </p:nvSpPr>
        <p:spPr/>
        <p:txBody>
          <a:bodyPr>
            <a:normAutofit fontScale="70000" lnSpcReduction="20000"/>
          </a:bodyPr>
          <a:lstStyle/>
          <a:p>
            <a:r>
              <a:rPr lang="en-US" dirty="0" smtClean="0"/>
              <a:t>Brown, B. (2015).  </a:t>
            </a:r>
            <a:r>
              <a:rPr lang="en-US" i="1" dirty="0" smtClean="0"/>
              <a:t>Rising strong</a:t>
            </a:r>
            <a:r>
              <a:rPr lang="en-US" dirty="0" smtClean="0"/>
              <a:t>:  The reckoning, the rumble, the revolution. New York: Spiegel and </a:t>
            </a:r>
            <a:r>
              <a:rPr lang="en-US" dirty="0" err="1" smtClean="0"/>
              <a:t>Grau</a:t>
            </a:r>
            <a:r>
              <a:rPr lang="en-US" dirty="0" smtClean="0"/>
              <a:t>.</a:t>
            </a:r>
          </a:p>
          <a:p>
            <a:pPr marL="0" indent="0">
              <a:buNone/>
            </a:pPr>
            <a:endParaRPr lang="en-US" dirty="0" smtClean="0"/>
          </a:p>
          <a:p>
            <a:r>
              <a:rPr lang="en-US" dirty="0" err="1"/>
              <a:t>Coopman</a:t>
            </a:r>
            <a:r>
              <a:rPr lang="en-US" dirty="0"/>
              <a:t>, S.J. &amp; Wood, J.T. (2004).  </a:t>
            </a:r>
            <a:r>
              <a:rPr lang="en-US" i="1" dirty="0"/>
              <a:t>Instructors manual for Wood’s Interpersonal communication:  Everyday encounters.  </a:t>
            </a:r>
            <a:r>
              <a:rPr lang="en-US" dirty="0"/>
              <a:t>Belmont, CA:  Wadsworth/</a:t>
            </a:r>
            <a:r>
              <a:rPr lang="en-US" dirty="0" err="1"/>
              <a:t>Thomon</a:t>
            </a:r>
            <a:r>
              <a:rPr lang="en-US" dirty="0"/>
              <a:t> Learning</a:t>
            </a:r>
            <a:r>
              <a:rPr lang="en-US" dirty="0" smtClean="0"/>
              <a:t>.</a:t>
            </a:r>
          </a:p>
          <a:p>
            <a:pPr marL="0" indent="0">
              <a:buNone/>
            </a:pPr>
            <a:endParaRPr lang="en-US" dirty="0" smtClean="0"/>
          </a:p>
          <a:p>
            <a:r>
              <a:rPr lang="en-US" dirty="0" err="1" smtClean="0"/>
              <a:t>Elpus</a:t>
            </a:r>
            <a:r>
              <a:rPr lang="en-US" dirty="0" smtClean="0"/>
              <a:t>, K. &amp; Carter, B.A. (2016).  Bullying victimization among music ensemble and theatre students in the United States.  </a:t>
            </a:r>
            <a:r>
              <a:rPr lang="en-US" i="1" dirty="0" smtClean="0"/>
              <a:t>Journal of Research in Music Education, 64</a:t>
            </a:r>
            <a:r>
              <a:rPr lang="en-US" dirty="0" smtClean="0"/>
              <a:t>)</a:t>
            </a:r>
            <a:endParaRPr lang="en-US" dirty="0"/>
          </a:p>
          <a:p>
            <a:pPr marL="0" indent="0">
              <a:buNone/>
            </a:pPr>
            <a:endParaRPr lang="en-US" dirty="0" smtClean="0"/>
          </a:p>
          <a:p>
            <a:r>
              <a:rPr lang="en-US" dirty="0" err="1" smtClean="0"/>
              <a:t>Hanh</a:t>
            </a:r>
            <a:r>
              <a:rPr lang="en-US" dirty="0" smtClean="0"/>
              <a:t>, T.N. (2013).  </a:t>
            </a:r>
            <a:r>
              <a:rPr lang="en-US" i="1" dirty="0" smtClean="0"/>
              <a:t>The art of communicating.  </a:t>
            </a:r>
            <a:r>
              <a:rPr lang="en-US" dirty="0" smtClean="0"/>
              <a:t>New York, NY:  Harper Collins.</a:t>
            </a:r>
          </a:p>
        </p:txBody>
      </p:sp>
    </p:spTree>
    <p:extLst>
      <p:ext uri="{BB962C8B-B14F-4D97-AF65-F5344CB8AC3E}">
        <p14:creationId xmlns:p14="http://schemas.microsoft.com/office/powerpoint/2010/main" val="67572670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r>
              <a:rPr lang="en-US" dirty="0" err="1" smtClean="0"/>
              <a:t>Valenzano</a:t>
            </a:r>
            <a:r>
              <a:rPr lang="en-US" dirty="0"/>
              <a:t>, J.M., </a:t>
            </a:r>
            <a:r>
              <a:rPr lang="en-US" dirty="0" err="1"/>
              <a:t>Broeckelman</a:t>
            </a:r>
            <a:r>
              <a:rPr lang="en-US" dirty="0"/>
              <a:t>-Post, M.A., </a:t>
            </a:r>
            <a:r>
              <a:rPr lang="en-US" dirty="0" err="1"/>
              <a:t>Parcell</a:t>
            </a:r>
            <a:r>
              <a:rPr lang="en-US" dirty="0"/>
              <a:t>, E.S. (2016).  </a:t>
            </a:r>
            <a:r>
              <a:rPr lang="en-US" i="1" dirty="0"/>
              <a:t>Communication pathways</a:t>
            </a:r>
            <a:r>
              <a:rPr lang="en-US" dirty="0"/>
              <a:t>.  Southlake, TX:  </a:t>
            </a:r>
            <a:r>
              <a:rPr lang="en-US" dirty="0" err="1"/>
              <a:t>Foutainhead</a:t>
            </a:r>
            <a:r>
              <a:rPr lang="en-US" dirty="0"/>
              <a:t> Press</a:t>
            </a:r>
            <a:r>
              <a:rPr lang="en-US" dirty="0" smtClean="0"/>
              <a:t>.</a:t>
            </a:r>
          </a:p>
          <a:p>
            <a:pPr marL="0" indent="0">
              <a:buNone/>
            </a:pPr>
            <a:endParaRPr lang="en-US" dirty="0" smtClean="0"/>
          </a:p>
          <a:p>
            <a:r>
              <a:rPr lang="en-US" dirty="0" err="1" smtClean="0"/>
              <a:t>Veenstra</a:t>
            </a:r>
            <a:r>
              <a:rPr lang="en-US" dirty="0" smtClean="0"/>
              <a:t>, R., </a:t>
            </a:r>
            <a:r>
              <a:rPr lang="en-US" dirty="0" err="1" smtClean="0"/>
              <a:t>Lindenberg</a:t>
            </a:r>
            <a:r>
              <a:rPr lang="en-US" dirty="0" smtClean="0"/>
              <a:t>, S., </a:t>
            </a:r>
            <a:r>
              <a:rPr lang="en-US" dirty="0" err="1" smtClean="0"/>
              <a:t>Huitsing</a:t>
            </a:r>
            <a:r>
              <a:rPr lang="en-US" dirty="0" smtClean="0"/>
              <a:t>, G., </a:t>
            </a:r>
            <a:r>
              <a:rPr lang="en-US" dirty="0" err="1" smtClean="0"/>
              <a:t>Sainio</a:t>
            </a:r>
            <a:r>
              <a:rPr lang="en-US" dirty="0" smtClean="0"/>
              <a:t>, M., &amp; </a:t>
            </a:r>
            <a:r>
              <a:rPr lang="en-US" dirty="0" err="1" smtClean="0"/>
              <a:t>Salmivalli</a:t>
            </a:r>
            <a:r>
              <a:rPr lang="en-US" dirty="0" smtClean="0"/>
              <a:t>, C. (2014).  The role of teachers in bullying:  The relation between anti-bullying attitudes, efficacy, and efforts to reduce bullying.  </a:t>
            </a:r>
            <a:r>
              <a:rPr lang="en-US" i="1" dirty="0" smtClean="0"/>
              <a:t>Journal of Educational Psychology, 106</a:t>
            </a:r>
            <a:r>
              <a:rPr lang="en-US" dirty="0" smtClean="0"/>
              <a:t>. 1135-1143.</a:t>
            </a:r>
          </a:p>
          <a:p>
            <a:pPr marL="0" indent="0">
              <a:buNone/>
            </a:pPr>
            <a:endParaRPr lang="en-US" dirty="0" smtClean="0"/>
          </a:p>
          <a:p>
            <a:r>
              <a:rPr lang="en-US" dirty="0" err="1" smtClean="0"/>
              <a:t>Vreeman</a:t>
            </a:r>
            <a:r>
              <a:rPr lang="en-US" dirty="0" smtClean="0"/>
              <a:t>, R.C. &amp; Carroll, A.E. (2007).  A systematic review of school-based interventions to prevent bullying.  </a:t>
            </a:r>
            <a:r>
              <a:rPr lang="en-US" i="1" dirty="0" smtClean="0"/>
              <a:t>Archives of Pediatric Medicine, 161</a:t>
            </a:r>
            <a:r>
              <a:rPr lang="en-US" dirty="0" smtClean="0"/>
              <a:t>, 78-88.</a:t>
            </a:r>
            <a:endParaRPr lang="en-US" dirty="0"/>
          </a:p>
          <a:p>
            <a:pPr marL="0" indent="0">
              <a:buNone/>
            </a:pPr>
            <a:endParaRPr lang="en-US" dirty="0" smtClean="0"/>
          </a:p>
          <a:p>
            <a:r>
              <a:rPr lang="en-US" dirty="0" smtClean="0">
                <a:hlinkClick r:id="rId2"/>
              </a:rPr>
              <a:t>www.pnw.edu</a:t>
            </a:r>
            <a:endParaRPr lang="en-US" dirty="0" smtClean="0"/>
          </a:p>
          <a:p>
            <a:endParaRPr lang="en-US" dirty="0"/>
          </a:p>
          <a:p>
            <a:r>
              <a:rPr lang="en-US" dirty="0" smtClean="0">
                <a:hlinkClick r:id="rId3"/>
              </a:rPr>
              <a:t>www.stopbullying.org</a:t>
            </a:r>
            <a:endParaRPr lang="en-US" dirty="0" smtClean="0"/>
          </a:p>
          <a:p>
            <a:pPr marL="0" indent="0">
              <a:buNone/>
            </a:pPr>
            <a:endParaRPr lang="en-US" dirty="0" smtClean="0"/>
          </a:p>
          <a:p>
            <a:r>
              <a:rPr lang="en-US" dirty="0" smtClean="0">
                <a:hlinkClick r:id="rId4"/>
              </a:rPr>
              <a:t>www.tolerance.org</a:t>
            </a:r>
            <a:endParaRPr lang="en-US" dirty="0" smtClean="0"/>
          </a:p>
          <a:p>
            <a:endParaRPr lang="en-US" dirty="0"/>
          </a:p>
          <a:p>
            <a:endParaRPr lang="en-US" dirty="0"/>
          </a:p>
        </p:txBody>
      </p:sp>
    </p:spTree>
    <p:extLst>
      <p:ext uri="{BB962C8B-B14F-4D97-AF65-F5344CB8AC3E}">
        <p14:creationId xmlns:p14="http://schemas.microsoft.com/office/powerpoint/2010/main" val="8856241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Bullying Defined</a:t>
            </a:r>
            <a:endParaRPr lang="en-US" dirty="0"/>
          </a:p>
        </p:txBody>
      </p:sp>
      <p:sp>
        <p:nvSpPr>
          <p:cNvPr id="3" name="Content Placeholder 2"/>
          <p:cNvSpPr>
            <a:spLocks noGrp="1"/>
          </p:cNvSpPr>
          <p:nvPr>
            <p:ph idx="1"/>
          </p:nvPr>
        </p:nvSpPr>
        <p:spPr/>
        <p:txBody>
          <a:bodyPr/>
          <a:lstStyle/>
          <a:p>
            <a:pPr marL="0" indent="0">
              <a:buNone/>
            </a:pPr>
            <a:r>
              <a:rPr lang="en-US" dirty="0" smtClean="0"/>
              <a:t>“…B</a:t>
            </a:r>
            <a:r>
              <a:rPr lang="en-US" dirty="0" smtClean="0">
                <a:latin typeface="+mj-lt"/>
              </a:rPr>
              <a:t>ullying behavior is defined as the subjecting of a victim </a:t>
            </a:r>
          </a:p>
          <a:p>
            <a:pPr lvl="1"/>
            <a:r>
              <a:rPr lang="en-US" dirty="0" smtClean="0">
                <a:latin typeface="+mj-lt"/>
              </a:rPr>
              <a:t>to </a:t>
            </a:r>
            <a:r>
              <a:rPr lang="en-US" u="sng" dirty="0" smtClean="0">
                <a:latin typeface="+mj-lt"/>
              </a:rPr>
              <a:t>repeated</a:t>
            </a:r>
            <a:r>
              <a:rPr lang="en-US" dirty="0" smtClean="0">
                <a:latin typeface="+mj-lt"/>
              </a:rPr>
              <a:t> negative actions </a:t>
            </a:r>
          </a:p>
          <a:p>
            <a:pPr lvl="1"/>
            <a:r>
              <a:rPr lang="en-US" dirty="0" smtClean="0">
                <a:latin typeface="+mj-lt"/>
              </a:rPr>
              <a:t>intended to cause discomfort or injury </a:t>
            </a:r>
          </a:p>
          <a:p>
            <a:pPr lvl="1"/>
            <a:r>
              <a:rPr lang="en-US" dirty="0" smtClean="0">
                <a:latin typeface="+mj-lt"/>
              </a:rPr>
              <a:t>over an </a:t>
            </a:r>
            <a:r>
              <a:rPr lang="en-US" u="sng" dirty="0" smtClean="0">
                <a:latin typeface="+mj-lt"/>
              </a:rPr>
              <a:t>extended</a:t>
            </a:r>
            <a:r>
              <a:rPr lang="en-US" dirty="0" smtClean="0">
                <a:latin typeface="+mj-lt"/>
              </a:rPr>
              <a:t> duration of time </a:t>
            </a:r>
          </a:p>
          <a:p>
            <a:pPr lvl="1"/>
            <a:r>
              <a:rPr lang="en-US" dirty="0" smtClean="0">
                <a:latin typeface="+mj-lt"/>
              </a:rPr>
              <a:t>by a perpetrator who holds real or perceived advantage in physical, psychological, or social power over the victim” (</a:t>
            </a:r>
            <a:r>
              <a:rPr lang="en-US" dirty="0" err="1" smtClean="0">
                <a:latin typeface="+mj-lt"/>
              </a:rPr>
              <a:t>Elpus</a:t>
            </a:r>
            <a:r>
              <a:rPr lang="en-US" dirty="0">
                <a:latin typeface="+mj-lt"/>
              </a:rPr>
              <a:t> </a:t>
            </a:r>
            <a:r>
              <a:rPr lang="en-US" dirty="0" smtClean="0">
                <a:latin typeface="+mj-lt"/>
              </a:rPr>
              <a:t>&amp; Carter, 2016).</a:t>
            </a:r>
            <a:endParaRPr lang="en-US" dirty="0">
              <a:latin typeface="+mj-lt"/>
            </a:endParaRPr>
          </a:p>
        </p:txBody>
      </p:sp>
    </p:spTree>
    <p:extLst>
      <p:ext uri="{BB962C8B-B14F-4D97-AF65-F5344CB8AC3E}">
        <p14:creationId xmlns:p14="http://schemas.microsoft.com/office/powerpoint/2010/main" val="2840761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Bullying Landscape in Education</a:t>
            </a:r>
            <a:endParaRPr lang="en-US" sz="3200" dirty="0"/>
          </a:p>
        </p:txBody>
      </p:sp>
      <p:sp>
        <p:nvSpPr>
          <p:cNvPr id="3" name="Content Placeholder 2"/>
          <p:cNvSpPr>
            <a:spLocks noGrp="1"/>
          </p:cNvSpPr>
          <p:nvPr>
            <p:ph idx="1"/>
          </p:nvPr>
        </p:nvSpPr>
        <p:spPr/>
        <p:txBody>
          <a:bodyPr>
            <a:normAutofit/>
          </a:bodyPr>
          <a:lstStyle/>
          <a:p>
            <a:pPr marL="0" indent="0">
              <a:buNone/>
            </a:pPr>
            <a:r>
              <a:rPr lang="en-US" dirty="0" smtClean="0"/>
              <a:t>In an attempt to understand bullying better, it is also important to remember that:</a:t>
            </a:r>
          </a:p>
          <a:p>
            <a:pPr lvl="1">
              <a:buFont typeface="Wingdings" panose="05000000000000000000" pitchFamily="2" charset="2"/>
              <a:buChar char="ü"/>
            </a:pPr>
            <a:r>
              <a:rPr lang="en-US" dirty="0" smtClean="0"/>
              <a:t>Bullying takes many different forms</a:t>
            </a:r>
          </a:p>
          <a:p>
            <a:pPr lvl="1">
              <a:buFont typeface="Wingdings" panose="05000000000000000000" pitchFamily="2" charset="2"/>
              <a:buChar char="ü"/>
            </a:pPr>
            <a:r>
              <a:rPr lang="en-US" dirty="0" smtClean="0"/>
              <a:t>Bullies may or may not know </a:t>
            </a:r>
            <a:r>
              <a:rPr lang="en-US" dirty="0"/>
              <a:t>their </a:t>
            </a:r>
            <a:r>
              <a:rPr lang="en-US" dirty="0" smtClean="0"/>
              <a:t>targets</a:t>
            </a:r>
          </a:p>
          <a:p>
            <a:pPr lvl="1">
              <a:buFont typeface="Wingdings" panose="05000000000000000000" pitchFamily="2" charset="2"/>
              <a:buChar char="ü"/>
            </a:pPr>
            <a:r>
              <a:rPr lang="en-US" dirty="0" smtClean="0"/>
              <a:t>You don’t have to be “weak” to be the target of bullying</a:t>
            </a:r>
          </a:p>
          <a:p>
            <a:pPr lvl="1">
              <a:buFont typeface="Wingdings" panose="05000000000000000000" pitchFamily="2" charset="2"/>
              <a:buChar char="ü"/>
            </a:pPr>
            <a:r>
              <a:rPr lang="en-US" dirty="0"/>
              <a:t>Determining the role of power can be </a:t>
            </a:r>
            <a:r>
              <a:rPr lang="en-US" dirty="0" smtClean="0"/>
              <a:t>complicated</a:t>
            </a:r>
          </a:p>
          <a:p>
            <a:pPr marL="365760" lvl="1" indent="0">
              <a:buNone/>
            </a:pPr>
            <a:endParaRPr lang="en-US" dirty="0"/>
          </a:p>
          <a:p>
            <a:pPr lvl="1">
              <a:buFont typeface="Wingdings" panose="05000000000000000000" pitchFamily="2" charset="2"/>
              <a:buChar char="Ø"/>
            </a:pPr>
            <a:endParaRPr lang="en-US" dirty="0" smtClean="0"/>
          </a:p>
          <a:p>
            <a:pPr lvl="1">
              <a:buFont typeface="Wingdings" panose="05000000000000000000" pitchFamily="2" charset="2"/>
              <a:buChar char="Ø"/>
            </a:pPr>
            <a:endParaRPr lang="en-US" dirty="0"/>
          </a:p>
          <a:p>
            <a:pPr lvl="1"/>
            <a:endParaRPr lang="en-US" dirty="0" smtClean="0"/>
          </a:p>
        </p:txBody>
      </p:sp>
    </p:spTree>
    <p:extLst>
      <p:ext uri="{BB962C8B-B14F-4D97-AF65-F5344CB8AC3E}">
        <p14:creationId xmlns:p14="http://schemas.microsoft.com/office/powerpoint/2010/main" val="1453712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947423"/>
          </a:xfrm>
        </p:spPr>
        <p:txBody>
          <a:bodyPr>
            <a:noAutofit/>
          </a:bodyPr>
          <a:lstStyle/>
          <a:p>
            <a:r>
              <a:rPr lang="en-US" sz="3200" dirty="0" smtClean="0"/>
              <a:t>Making Bullying Relevant in Communication Courses</a:t>
            </a:r>
            <a:endParaRPr lang="en-US" sz="3200" dirty="0"/>
          </a:p>
        </p:txBody>
      </p:sp>
      <p:sp>
        <p:nvSpPr>
          <p:cNvPr id="3" name="Content Placeholder 2"/>
          <p:cNvSpPr>
            <a:spLocks noGrp="1"/>
          </p:cNvSpPr>
          <p:nvPr>
            <p:ph idx="1"/>
          </p:nvPr>
        </p:nvSpPr>
        <p:spPr>
          <a:xfrm>
            <a:off x="1463040" y="2300010"/>
            <a:ext cx="6196405" cy="3603812"/>
          </a:xfrm>
        </p:spPr>
        <p:txBody>
          <a:bodyPr>
            <a:normAutofit/>
          </a:bodyPr>
          <a:lstStyle/>
          <a:p>
            <a:pPr marL="0" indent="0">
              <a:buNone/>
            </a:pPr>
            <a:r>
              <a:rPr lang="en-US" dirty="0" smtClean="0">
                <a:latin typeface="+mj-lt"/>
              </a:rPr>
              <a:t>There are many logical links and associations that can be made:</a:t>
            </a:r>
          </a:p>
          <a:p>
            <a:pPr lvl="1"/>
            <a:r>
              <a:rPr lang="en-US" dirty="0" smtClean="0">
                <a:latin typeface="+mj-lt"/>
              </a:rPr>
              <a:t>Bullying entails both verbal and nonverbal messages</a:t>
            </a:r>
          </a:p>
          <a:p>
            <a:pPr lvl="1"/>
            <a:r>
              <a:rPr lang="en-US" dirty="0" smtClean="0">
                <a:latin typeface="+mj-lt"/>
              </a:rPr>
              <a:t>Bullying is an interpersonal communication activity</a:t>
            </a:r>
          </a:p>
          <a:p>
            <a:pPr lvl="1"/>
            <a:r>
              <a:rPr lang="en-US" dirty="0" smtClean="0">
                <a:latin typeface="+mj-lt"/>
              </a:rPr>
              <a:t>Bullying involves the use or abuse of power</a:t>
            </a:r>
          </a:p>
          <a:p>
            <a:pPr lvl="1"/>
            <a:r>
              <a:rPr lang="en-US" dirty="0" smtClean="0">
                <a:latin typeface="+mj-lt"/>
              </a:rPr>
              <a:t>Bullying has ethical implications</a:t>
            </a:r>
          </a:p>
        </p:txBody>
      </p:sp>
    </p:spTree>
    <p:extLst>
      <p:ext uri="{BB962C8B-B14F-4D97-AF65-F5344CB8AC3E}">
        <p14:creationId xmlns:p14="http://schemas.microsoft.com/office/powerpoint/2010/main" val="591640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998336"/>
            <a:ext cx="6965245" cy="660343"/>
          </a:xfrm>
        </p:spPr>
        <p:txBody>
          <a:bodyPr>
            <a:noAutofit/>
          </a:bodyPr>
          <a:lstStyle/>
          <a:p>
            <a:pPr lvl="1" algn="ctr" rtl="0">
              <a:spcBef>
                <a:spcPct val="0"/>
              </a:spcBef>
            </a:pPr>
            <a:r>
              <a:rPr lang="en-US" sz="2400" dirty="0" smtClean="0">
                <a:latin typeface="+mj-lt"/>
              </a:rPr>
              <a:t>Here are some additional things to think about…</a:t>
            </a:r>
            <a:r>
              <a:rPr lang="en-US" sz="2400" dirty="0">
                <a:latin typeface="+mj-lt"/>
              </a:rPr>
              <a:t/>
            </a:r>
            <a:br>
              <a:rPr lang="en-US" sz="2400" dirty="0">
                <a:latin typeface="+mj-lt"/>
              </a:rPr>
            </a:br>
            <a:endParaRPr lang="en-US" sz="2400" dirty="0">
              <a:latin typeface="+mj-lt"/>
            </a:endParaRPr>
          </a:p>
        </p:txBody>
      </p:sp>
      <p:sp>
        <p:nvSpPr>
          <p:cNvPr id="5" name="Content Placeholder 4"/>
          <p:cNvSpPr>
            <a:spLocks noGrp="1"/>
          </p:cNvSpPr>
          <p:nvPr>
            <p:ph sz="quarter" idx="14"/>
          </p:nvPr>
        </p:nvSpPr>
        <p:spPr>
          <a:xfrm>
            <a:off x="4663440" y="1754372"/>
            <a:ext cx="3200400" cy="4284921"/>
          </a:xfrm>
        </p:spPr>
        <p:txBody>
          <a:bodyPr>
            <a:normAutofit/>
          </a:bodyPr>
          <a:lstStyle/>
          <a:p>
            <a:r>
              <a:rPr lang="en-US" dirty="0" smtClean="0">
                <a:latin typeface="+mj-lt"/>
              </a:rPr>
              <a:t>What aspect of bullying do you want to address?</a:t>
            </a:r>
          </a:p>
          <a:p>
            <a:r>
              <a:rPr lang="en-US" dirty="0" smtClean="0">
                <a:latin typeface="+mj-lt"/>
              </a:rPr>
              <a:t>How much time do you have to dedicate to the subject?</a:t>
            </a:r>
          </a:p>
          <a:p>
            <a:r>
              <a:rPr lang="en-US" dirty="0" smtClean="0">
                <a:latin typeface="+mj-lt"/>
              </a:rPr>
              <a:t>How would this content support course learning outcomes?</a:t>
            </a:r>
            <a:endParaRPr lang="en-US" dirty="0">
              <a:latin typeface="+mj-lt"/>
            </a:endParaRPr>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98575" y="1987948"/>
            <a:ext cx="3200400" cy="2402237"/>
          </a:xfrm>
        </p:spPr>
      </p:pic>
    </p:spTree>
    <p:extLst>
      <p:ext uri="{BB962C8B-B14F-4D97-AF65-F5344CB8AC3E}">
        <p14:creationId xmlns:p14="http://schemas.microsoft.com/office/powerpoint/2010/main" val="2637466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19832"/>
          </a:xfrm>
        </p:spPr>
        <p:txBody>
          <a:bodyPr>
            <a:normAutofit/>
          </a:bodyPr>
          <a:lstStyle/>
          <a:p>
            <a:r>
              <a:rPr lang="en-US" sz="3200" dirty="0" smtClean="0"/>
              <a:t>Curricular Options</a:t>
            </a:r>
            <a:endParaRPr lang="en-US" sz="3200" dirty="0"/>
          </a:p>
        </p:txBody>
      </p:sp>
      <p:sp>
        <p:nvSpPr>
          <p:cNvPr id="3" name="Content Placeholder 2"/>
          <p:cNvSpPr>
            <a:spLocks noGrp="1"/>
          </p:cNvSpPr>
          <p:nvPr>
            <p:ph idx="1"/>
          </p:nvPr>
        </p:nvSpPr>
        <p:spPr>
          <a:xfrm>
            <a:off x="1463040" y="1959768"/>
            <a:ext cx="6196405" cy="3603812"/>
          </a:xfrm>
        </p:spPr>
        <p:txBody>
          <a:bodyPr>
            <a:normAutofit/>
          </a:bodyPr>
          <a:lstStyle/>
          <a:p>
            <a:r>
              <a:rPr lang="en-US" dirty="0" smtClean="0">
                <a:latin typeface="+mj-lt"/>
              </a:rPr>
              <a:t>Freshman Experience Course (FYE)</a:t>
            </a:r>
          </a:p>
          <a:p>
            <a:r>
              <a:rPr lang="en-US" dirty="0" smtClean="0">
                <a:latin typeface="+mj-lt"/>
              </a:rPr>
              <a:t>Your Institution’s Basic Course</a:t>
            </a:r>
          </a:p>
          <a:p>
            <a:r>
              <a:rPr lang="en-US" dirty="0" smtClean="0">
                <a:latin typeface="+mj-lt"/>
              </a:rPr>
              <a:t>Interpersonal Communication</a:t>
            </a:r>
          </a:p>
          <a:p>
            <a:r>
              <a:rPr lang="en-US" dirty="0" smtClean="0">
                <a:latin typeface="+mj-lt"/>
              </a:rPr>
              <a:t>Small Group Communication</a:t>
            </a:r>
          </a:p>
          <a:p>
            <a:r>
              <a:rPr lang="en-US" dirty="0" smtClean="0">
                <a:latin typeface="+mj-lt"/>
              </a:rPr>
              <a:t>Dark Side of Interpersonal Communication</a:t>
            </a:r>
          </a:p>
          <a:p>
            <a:r>
              <a:rPr lang="en-US" dirty="0" smtClean="0">
                <a:latin typeface="+mj-lt"/>
              </a:rPr>
              <a:t>Conflict &amp; Negotiation</a:t>
            </a:r>
          </a:p>
          <a:p>
            <a:r>
              <a:rPr lang="en-US" dirty="0" smtClean="0">
                <a:latin typeface="+mj-lt"/>
              </a:rPr>
              <a:t>Organizational Communication</a:t>
            </a:r>
          </a:p>
          <a:p>
            <a:r>
              <a:rPr lang="en-US" dirty="0" smtClean="0">
                <a:latin typeface="+mj-lt"/>
              </a:rPr>
              <a:t>Communication &amp; Social Media</a:t>
            </a:r>
            <a:endParaRPr lang="en-US" dirty="0">
              <a:latin typeface="+mj-lt"/>
            </a:endParaRPr>
          </a:p>
        </p:txBody>
      </p:sp>
    </p:spTree>
    <p:extLst>
      <p:ext uri="{BB962C8B-B14F-4D97-AF65-F5344CB8AC3E}">
        <p14:creationId xmlns:p14="http://schemas.microsoft.com/office/powerpoint/2010/main" val="1447846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94260"/>
          </a:xfrm>
        </p:spPr>
        <p:txBody>
          <a:bodyPr>
            <a:normAutofit fontScale="90000"/>
          </a:bodyPr>
          <a:lstStyle/>
          <a:p>
            <a:pPr lvl="1" algn="ctr" rtl="0">
              <a:spcBef>
                <a:spcPct val="0"/>
              </a:spcBef>
            </a:pPr>
            <a:r>
              <a:rPr lang="en-US" sz="2800" dirty="0" smtClean="0">
                <a:latin typeface="+mj-lt"/>
              </a:rPr>
              <a:t>Integrating </a:t>
            </a:r>
            <a:r>
              <a:rPr lang="en-US" sz="2800" dirty="0">
                <a:latin typeface="+mj-lt"/>
              </a:rPr>
              <a:t>NCA’s Core Competencies with </a:t>
            </a:r>
            <a:r>
              <a:rPr lang="en-US" sz="2800" dirty="0" smtClean="0">
                <a:latin typeface="+mj-lt"/>
              </a:rPr>
              <a:t>Bullying Concepts</a:t>
            </a:r>
            <a:r>
              <a:rPr lang="en-US" dirty="0"/>
              <a:t/>
            </a:r>
            <a:br>
              <a:rPr lang="en-US" dirty="0"/>
            </a:br>
            <a:endParaRPr lang="en-US" dirty="0"/>
          </a:p>
        </p:txBody>
      </p:sp>
      <p:sp>
        <p:nvSpPr>
          <p:cNvPr id="6" name="Content Placeholder 5"/>
          <p:cNvSpPr>
            <a:spLocks noGrp="1"/>
          </p:cNvSpPr>
          <p:nvPr>
            <p:ph idx="1"/>
          </p:nvPr>
        </p:nvSpPr>
        <p:spPr/>
        <p:txBody>
          <a:bodyPr>
            <a:normAutofit lnSpcReduction="10000"/>
          </a:bodyPr>
          <a:lstStyle/>
          <a:p>
            <a:pPr marL="457200" indent="-457200">
              <a:buFont typeface="+mj-lt"/>
              <a:buAutoNum type="arabicPeriod"/>
            </a:pPr>
            <a:r>
              <a:rPr lang="en-US" dirty="0">
                <a:latin typeface="+mj-lt"/>
              </a:rPr>
              <a:t>Monitoring and Presenting Your </a:t>
            </a:r>
            <a:r>
              <a:rPr lang="en-US" dirty="0" smtClean="0">
                <a:latin typeface="+mj-lt"/>
              </a:rPr>
              <a:t>Self</a:t>
            </a:r>
          </a:p>
          <a:p>
            <a:pPr marL="457200" indent="-457200">
              <a:buFont typeface="+mj-lt"/>
              <a:buAutoNum type="arabicPeriod"/>
            </a:pPr>
            <a:r>
              <a:rPr lang="en-US" dirty="0">
                <a:latin typeface="+mj-lt"/>
              </a:rPr>
              <a:t>Practicing Communication </a:t>
            </a:r>
            <a:r>
              <a:rPr lang="en-US" dirty="0" smtClean="0">
                <a:latin typeface="+mj-lt"/>
              </a:rPr>
              <a:t>Ethics</a:t>
            </a:r>
          </a:p>
          <a:p>
            <a:pPr marL="457200" indent="-457200">
              <a:buFont typeface="+mj-lt"/>
              <a:buAutoNum type="arabicPeriod"/>
            </a:pPr>
            <a:r>
              <a:rPr lang="en-US" dirty="0">
                <a:latin typeface="+mj-lt"/>
              </a:rPr>
              <a:t>Adapting to </a:t>
            </a:r>
            <a:r>
              <a:rPr lang="en-US" dirty="0" smtClean="0">
                <a:latin typeface="+mj-lt"/>
              </a:rPr>
              <a:t>Others</a:t>
            </a:r>
          </a:p>
          <a:p>
            <a:pPr marL="457200" indent="-457200">
              <a:buFont typeface="+mj-lt"/>
              <a:buAutoNum type="arabicPeriod"/>
            </a:pPr>
            <a:r>
              <a:rPr lang="en-US" dirty="0">
                <a:latin typeface="+mj-lt"/>
              </a:rPr>
              <a:t>Practicing Effective </a:t>
            </a:r>
            <a:r>
              <a:rPr lang="en-US" dirty="0" smtClean="0">
                <a:latin typeface="+mj-lt"/>
              </a:rPr>
              <a:t>Listening</a:t>
            </a:r>
          </a:p>
          <a:p>
            <a:pPr marL="457200" indent="-457200">
              <a:buFont typeface="+mj-lt"/>
              <a:buAutoNum type="arabicPeriod"/>
            </a:pPr>
            <a:r>
              <a:rPr lang="en-US" dirty="0">
                <a:latin typeface="+mj-lt"/>
              </a:rPr>
              <a:t>Expressing </a:t>
            </a:r>
            <a:r>
              <a:rPr lang="en-US" dirty="0" smtClean="0">
                <a:latin typeface="+mj-lt"/>
              </a:rPr>
              <a:t>Messages</a:t>
            </a:r>
          </a:p>
          <a:p>
            <a:pPr marL="457200" indent="-457200">
              <a:buFont typeface="+mj-lt"/>
              <a:buAutoNum type="arabicPeriod"/>
            </a:pPr>
            <a:r>
              <a:rPr lang="en-US" dirty="0">
                <a:latin typeface="+mj-lt"/>
              </a:rPr>
              <a:t>Identifying and Explaining Fundamental Communication </a:t>
            </a:r>
            <a:r>
              <a:rPr lang="en-US" dirty="0" smtClean="0">
                <a:latin typeface="+mj-lt"/>
              </a:rPr>
              <a:t>Processes</a:t>
            </a:r>
          </a:p>
          <a:p>
            <a:pPr marL="457200" indent="-457200">
              <a:buFont typeface="+mj-lt"/>
              <a:buAutoNum type="arabicPeriod"/>
            </a:pPr>
            <a:r>
              <a:rPr lang="en-US" dirty="0">
                <a:latin typeface="+mj-lt"/>
              </a:rPr>
              <a:t>Creating and Analyzing Message Strategies</a:t>
            </a:r>
          </a:p>
        </p:txBody>
      </p:sp>
    </p:spTree>
    <p:extLst>
      <p:ext uri="{BB962C8B-B14F-4D97-AF65-F5344CB8AC3E}">
        <p14:creationId xmlns:p14="http://schemas.microsoft.com/office/powerpoint/2010/main" val="3609544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51730"/>
          </a:xfrm>
        </p:spPr>
        <p:txBody>
          <a:bodyPr>
            <a:normAutofit/>
          </a:bodyPr>
          <a:lstStyle/>
          <a:p>
            <a:r>
              <a:rPr lang="en-US" sz="2400" dirty="0"/>
              <a:t>Applying Bullying Concepts into the Classroom</a:t>
            </a:r>
          </a:p>
        </p:txBody>
      </p:sp>
      <p:sp>
        <p:nvSpPr>
          <p:cNvPr id="3" name="Content Placeholder 2"/>
          <p:cNvSpPr>
            <a:spLocks noGrp="1"/>
          </p:cNvSpPr>
          <p:nvPr>
            <p:ph idx="1"/>
          </p:nvPr>
        </p:nvSpPr>
        <p:spPr/>
        <p:txBody>
          <a:bodyPr/>
          <a:lstStyle/>
          <a:p>
            <a:r>
              <a:rPr lang="en-US" dirty="0" smtClean="0">
                <a:latin typeface="+mj-lt"/>
              </a:rPr>
              <a:t>Sticks &amp; Stones – </a:t>
            </a:r>
            <a:r>
              <a:rPr lang="en-US" b="1" dirty="0" err="1" smtClean="0">
                <a:latin typeface="+mj-lt"/>
              </a:rPr>
              <a:t>www.tolerance.org</a:t>
            </a:r>
            <a:endParaRPr lang="en-US" dirty="0" smtClean="0">
              <a:latin typeface="+mj-lt"/>
            </a:endParaRPr>
          </a:p>
          <a:p>
            <a:pPr marL="0" indent="0">
              <a:buNone/>
            </a:pPr>
            <a:endParaRPr lang="en-US" dirty="0" smtClean="0">
              <a:latin typeface="+mj-lt"/>
            </a:endParaRPr>
          </a:p>
          <a:p>
            <a:r>
              <a:rPr lang="en-US" dirty="0" smtClean="0">
                <a:latin typeface="+mj-lt"/>
              </a:rPr>
              <a:t>Uppers/Downers/Vultures – Wood (2004)</a:t>
            </a:r>
          </a:p>
          <a:p>
            <a:pPr marL="0" indent="0">
              <a:buNone/>
            </a:pPr>
            <a:endParaRPr lang="en-US" dirty="0" smtClean="0">
              <a:latin typeface="+mj-lt"/>
            </a:endParaRPr>
          </a:p>
          <a:p>
            <a:r>
              <a:rPr lang="en-US" dirty="0" smtClean="0">
                <a:latin typeface="+mj-lt"/>
              </a:rPr>
              <a:t>Buckets of Water/Candy</a:t>
            </a:r>
          </a:p>
          <a:p>
            <a:endParaRPr lang="en-US" dirty="0">
              <a:latin typeface="+mj-lt"/>
            </a:endParaRPr>
          </a:p>
          <a:p>
            <a:r>
              <a:rPr lang="en-US" dirty="0" smtClean="0">
                <a:latin typeface="+mj-lt"/>
              </a:rPr>
              <a:t>Internal Monologue – Wood (2004)</a:t>
            </a:r>
            <a:endParaRPr lang="en-US" dirty="0">
              <a:latin typeface="+mj-lt"/>
            </a:endParaRPr>
          </a:p>
        </p:txBody>
      </p:sp>
    </p:spTree>
    <p:extLst>
      <p:ext uri="{BB962C8B-B14F-4D97-AF65-F5344CB8AC3E}">
        <p14:creationId xmlns:p14="http://schemas.microsoft.com/office/powerpoint/2010/main" val="2757451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1819</TotalTime>
  <Words>1368</Words>
  <Application>Microsoft Macintosh PowerPoint</Application>
  <PresentationFormat>On-screen Show (4:3)</PresentationFormat>
  <Paragraphs>162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Pushpin</vt:lpstr>
      <vt:lpstr>Integrating Classroom Bullying into Instructional Practices</vt:lpstr>
      <vt:lpstr>Goals of Today’s Workshop</vt:lpstr>
      <vt:lpstr>Bullying Defined</vt:lpstr>
      <vt:lpstr>The Bullying Landscape in Education</vt:lpstr>
      <vt:lpstr>Making Bullying Relevant in Communication Courses</vt:lpstr>
      <vt:lpstr>Here are some additional things to think about… </vt:lpstr>
      <vt:lpstr>Curricular Options</vt:lpstr>
      <vt:lpstr>Integrating NCA’s Core Competencies with Bullying Concepts </vt:lpstr>
      <vt:lpstr>Applying Bullying Concepts into the Classroom</vt:lpstr>
      <vt:lpstr>Image by www.stopbullying.org</vt:lpstr>
      <vt:lpstr>A Review of K-12 Intervention Models &amp; Best Practices</vt:lpstr>
      <vt:lpstr>Curriculum Interventions</vt:lpstr>
      <vt:lpstr>Whole-School Interventions</vt:lpstr>
      <vt:lpstr>Additional Whole-School  Intervention Findings</vt:lpstr>
      <vt:lpstr>Bottom Line from  Vreeman &amp; Carroll (2007)</vt:lpstr>
      <vt:lpstr>Role of Teacher </vt:lpstr>
      <vt:lpstr>An Elephant in the Living Room?</vt:lpstr>
      <vt:lpstr>Classroom Environments</vt:lpstr>
      <vt:lpstr>Department Culture</vt:lpstr>
      <vt:lpstr>Institutional Culture</vt:lpstr>
      <vt:lpstr>Institutional Procedures</vt:lpstr>
      <vt:lpstr>PowerPoint Presentation</vt:lpstr>
      <vt:lpstr>Safe Zone</vt:lpstr>
      <vt:lpstr>PowerPoint Presentation</vt:lpstr>
      <vt:lpstr>Step Up! Bystander Intervention </vt:lpstr>
      <vt:lpstr>“We’re all just walking each other home.”</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Classroom Bullying into Instructional Practices</dc:title>
  <dc:creator>Cathy Gillotti</dc:creator>
  <cp:lastModifiedBy>Cathy Gillotti</cp:lastModifiedBy>
  <cp:revision>90</cp:revision>
  <cp:lastPrinted>2016-11-07T15:05:51Z</cp:lastPrinted>
  <dcterms:created xsi:type="dcterms:W3CDTF">2016-10-31T19:39:42Z</dcterms:created>
  <dcterms:modified xsi:type="dcterms:W3CDTF">2016-11-09T22:19:31Z</dcterms:modified>
</cp:coreProperties>
</file>