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7" r:id="rId6"/>
    <p:sldId id="263" r:id="rId7"/>
    <p:sldId id="262" r:id="rId8"/>
    <p:sldId id="264" r:id="rId9"/>
    <p:sldId id="265" r:id="rId10"/>
    <p:sldId id="266"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33D50-8B86-4F9F-8B0A-9224F59BBAAD}" v="46" dt="2020-05-13T02:39:57.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5/17/2020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5/17/2020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80/15295036.2013.874038" TargetMode="External"/><Relationship Id="rId2" Type="http://schemas.openxmlformats.org/officeDocument/2006/relationships/hyperlink" Target="https://doi.org/10.1080/19376529.2014.946598" TargetMode="External"/><Relationship Id="rId1" Type="http://schemas.openxmlformats.org/officeDocument/2006/relationships/slideLayout" Target="../slideLayouts/slideLayout2.xml"/><Relationship Id="rId6" Type="http://schemas.openxmlformats.org/officeDocument/2006/relationships/hyperlink" Target="https://doi.org/10.1080/15295036.2011.589861" TargetMode="External"/><Relationship Id="rId5" Type="http://schemas.openxmlformats.org/officeDocument/2006/relationships/hyperlink" Target="https://doi.org/10.1080/14616700802227845" TargetMode="External"/><Relationship Id="rId4" Type="http://schemas.openxmlformats.org/officeDocument/2006/relationships/hyperlink" Target="https://doi.org/10.1111/j.1460-2466.2011.01583.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000" dirty="0">
                <a:solidFill>
                  <a:schemeClr val="tx1"/>
                </a:solidFill>
              </a:rPr>
              <a:t>Is that how they see me</a:t>
            </a:r>
            <a:r>
              <a:rPr lang="en-US" sz="4400" dirty="0">
                <a:solidFill>
                  <a:schemeClr val="tx1"/>
                </a:solidFill>
              </a:rPr>
              <a:t/>
            </a:r>
            <a:br>
              <a:rPr lang="en-US" sz="4400" dirty="0">
                <a:solidFill>
                  <a:schemeClr val="tx1"/>
                </a:solidFill>
              </a:rPr>
            </a:br>
            <a:r>
              <a:rPr lang="en-US" sz="2200" dirty="0">
                <a:solidFill>
                  <a:schemeClr val="tx1"/>
                </a:solidFill>
              </a:rPr>
              <a:t>Day 3</a:t>
            </a:r>
            <a:br>
              <a:rPr lang="en-US" sz="2200" dirty="0">
                <a:solidFill>
                  <a:schemeClr val="tx1"/>
                </a:solidFill>
              </a:rPr>
            </a:br>
            <a:r>
              <a:rPr lang="en-US" sz="2200" dirty="0">
                <a:solidFill>
                  <a:schemeClr val="tx1"/>
                </a:solidFill>
              </a:rPr>
              <a:t>Femininity and Masculinity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4086891"/>
            <a:ext cx="4775075" cy="559656"/>
          </a:xfrm>
        </p:spPr>
        <p:txBody>
          <a:bodyPr>
            <a:noAutofit/>
          </a:bodyPr>
          <a:lstStyle/>
          <a:p>
            <a:pPr>
              <a:spcAft>
                <a:spcPts val="600"/>
              </a:spcAft>
            </a:pPr>
            <a:r>
              <a:rPr lang="en-US" sz="1600" dirty="0">
                <a:solidFill>
                  <a:schemeClr val="tx1"/>
                </a:solidFill>
              </a:rPr>
              <a:t>Richard T. Craig, PhD</a:t>
            </a:r>
          </a:p>
          <a:p>
            <a:pPr>
              <a:spcAft>
                <a:spcPts val="600"/>
              </a:spcAft>
            </a:pPr>
            <a:r>
              <a:rPr lang="en-US" sz="1600" dirty="0">
                <a:solidFill>
                  <a:schemeClr val="tx1"/>
                </a:solidFill>
              </a:rPr>
              <a:t>George Mason University</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CC04-EAFA-4426-939E-E6205C58C75D}"/>
              </a:ext>
            </a:extLst>
          </p:cNvPr>
          <p:cNvSpPr>
            <a:spLocks noGrp="1"/>
          </p:cNvSpPr>
          <p:nvPr>
            <p:ph type="title"/>
          </p:nvPr>
        </p:nvSpPr>
        <p:spPr/>
        <p:txBody>
          <a:bodyPr/>
          <a:lstStyle/>
          <a:p>
            <a:r>
              <a:rPr lang="en-US" dirty="0"/>
              <a:t>Femininity </a:t>
            </a:r>
          </a:p>
        </p:txBody>
      </p:sp>
      <p:sp>
        <p:nvSpPr>
          <p:cNvPr id="3" name="Content Placeholder 2">
            <a:extLst>
              <a:ext uri="{FF2B5EF4-FFF2-40B4-BE49-F238E27FC236}">
                <a16:creationId xmlns:a16="http://schemas.microsoft.com/office/drawing/2014/main" id="{A249AA42-E4BB-4717-9D82-1BBDF387A15A}"/>
              </a:ext>
            </a:extLst>
          </p:cNvPr>
          <p:cNvSpPr>
            <a:spLocks noGrp="1"/>
          </p:cNvSpPr>
          <p:nvPr>
            <p:ph idx="1"/>
          </p:nvPr>
        </p:nvSpPr>
        <p:spPr/>
        <p:txBody>
          <a:bodyPr/>
          <a:lstStyle/>
          <a:p>
            <a:r>
              <a:rPr lang="en-US" dirty="0"/>
              <a:t>Online femininity </a:t>
            </a:r>
          </a:p>
          <a:p>
            <a:pPr lvl="1"/>
            <a:r>
              <a:rPr lang="en-US" dirty="0"/>
              <a:t>Zines</a:t>
            </a:r>
          </a:p>
          <a:p>
            <a:pPr lvl="1"/>
            <a:r>
              <a:rPr lang="en-US" dirty="0"/>
              <a:t>Fan sites</a:t>
            </a:r>
          </a:p>
          <a:p>
            <a:pPr lvl="1"/>
            <a:r>
              <a:rPr lang="en-US" dirty="0"/>
              <a:t>Instant Messaging</a:t>
            </a:r>
          </a:p>
        </p:txBody>
      </p:sp>
    </p:spTree>
    <p:extLst>
      <p:ext uri="{BB962C8B-B14F-4D97-AF65-F5344CB8AC3E}">
        <p14:creationId xmlns:p14="http://schemas.microsoft.com/office/powerpoint/2010/main" val="360039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0C2B-7ADF-4E12-AD5B-14F91780747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233162C-E5EE-419D-A542-CB5C23852B2D}"/>
              </a:ext>
            </a:extLst>
          </p:cNvPr>
          <p:cNvSpPr>
            <a:spLocks noGrp="1"/>
          </p:cNvSpPr>
          <p:nvPr>
            <p:ph idx="1"/>
          </p:nvPr>
        </p:nvSpPr>
        <p:spPr/>
        <p:txBody>
          <a:bodyPr>
            <a:normAutofit fontScale="92500"/>
          </a:bodyPr>
          <a:lstStyle/>
          <a:p>
            <a:r>
              <a:rPr lang="en-US" dirty="0"/>
              <a:t>Crider, D., (2014). For Those (Men) About to Rock: Rock Radio and the Crisis of Masculinity, Journal of Radio &amp; Audio Media, 21:2, 258-271, DOI: </a:t>
            </a:r>
            <a:r>
              <a:rPr lang="en-US" u="sng" dirty="0">
                <a:hlinkClick r:id="rId2"/>
              </a:rPr>
              <a:t>10.1080/19376529.2014.946598</a:t>
            </a:r>
            <a:endParaRPr lang="en-US" dirty="0"/>
          </a:p>
          <a:p>
            <a:r>
              <a:rPr lang="en-US" dirty="0" err="1"/>
              <a:t>Dubrofsky</a:t>
            </a:r>
            <a:r>
              <a:rPr lang="en-US" dirty="0"/>
              <a:t>, R.E. &amp; </a:t>
            </a:r>
            <a:r>
              <a:rPr lang="en-US" dirty="0" err="1"/>
              <a:t>Ryalls</a:t>
            </a:r>
            <a:r>
              <a:rPr lang="en-US" dirty="0"/>
              <a:t>, E. D. (2014). </a:t>
            </a:r>
            <a:r>
              <a:rPr lang="en-US" i="1" dirty="0"/>
              <a:t>The Hunger Games</a:t>
            </a:r>
            <a:r>
              <a:rPr lang="en-US" dirty="0"/>
              <a:t>: Performing Not-performing to Authenticate Femininity and Whiteness, Critical Studies in Media Communication, 31:5, 395-409, DOI: </a:t>
            </a:r>
            <a:r>
              <a:rPr lang="en-US" u="sng" dirty="0">
                <a:hlinkClick r:id="rId3"/>
              </a:rPr>
              <a:t>10.1080/15295036.2013.874038</a:t>
            </a:r>
            <a:endParaRPr lang="en-US" dirty="0"/>
          </a:p>
          <a:p>
            <a:r>
              <a:rPr lang="en-US" dirty="0"/>
              <a:t>Hoover, S. M., Coats, C.D., (2011). The Media and Male Identities: Audience Research in Media, Religion, and Masculinities, </a:t>
            </a:r>
            <a:r>
              <a:rPr lang="en-US" i="1" dirty="0"/>
              <a:t>Journal of Communication</a:t>
            </a:r>
            <a:r>
              <a:rPr lang="en-US" dirty="0"/>
              <a:t>, Volume 61, Issue 5</a:t>
            </a:r>
            <a:r>
              <a:rPr lang="en-US"/>
              <a:t>, p. </a:t>
            </a:r>
            <a:r>
              <a:rPr lang="en-US" dirty="0"/>
              <a:t>877–895, </a:t>
            </a:r>
            <a:r>
              <a:rPr lang="en-US" dirty="0">
                <a:hlinkClick r:id="rId4"/>
              </a:rPr>
              <a:t>https://doi.org/10.1111/j.1460-2466.2011.01583.x</a:t>
            </a:r>
            <a:endParaRPr lang="en-US" dirty="0"/>
          </a:p>
          <a:p>
            <a:r>
              <a:rPr lang="en-US" dirty="0" err="1"/>
              <a:t>Lundell</a:t>
            </a:r>
            <a:r>
              <a:rPr lang="en-US" dirty="0"/>
              <a:t>, Å. K. l &amp; </a:t>
            </a:r>
            <a:r>
              <a:rPr lang="en-US" dirty="0" err="1"/>
              <a:t>Ekström</a:t>
            </a:r>
            <a:r>
              <a:rPr lang="en-US" dirty="0"/>
              <a:t>, M. (2008.) THE COMPLEX VISUAL GENDERING OF POLITICAL WOMEN IN THE PRESS, Journalism Studies, 9:6, 891-910, DOI: </a:t>
            </a:r>
            <a:r>
              <a:rPr lang="en-US" u="sng" dirty="0">
                <a:hlinkClick r:id="rId5"/>
              </a:rPr>
              <a:t>10.1080/14616700802227845</a:t>
            </a:r>
            <a:endParaRPr lang="en-US" dirty="0"/>
          </a:p>
          <a:p>
            <a:r>
              <a:rPr lang="en-US" dirty="0" err="1"/>
              <a:t>Shome</a:t>
            </a:r>
            <a:r>
              <a:rPr lang="en-US" dirty="0"/>
              <a:t>, R., (2011). “Global Motherhood”: The Transnational Intimacies of White Femininity, Critical Studies in Media Communication, 28:5, 388-406, DOI: </a:t>
            </a:r>
            <a:r>
              <a:rPr lang="en-US" u="sng" dirty="0">
                <a:hlinkClick r:id="rId6"/>
              </a:rPr>
              <a:t>10.1080/15295036.2011.589861</a:t>
            </a:r>
            <a:endParaRPr lang="en-US" dirty="0"/>
          </a:p>
          <a:p>
            <a:r>
              <a:rPr lang="en-US" dirty="0" err="1"/>
              <a:t>Yakalı-Çamoğlu</a:t>
            </a:r>
            <a:r>
              <a:rPr lang="en-US" dirty="0"/>
              <a:t>, D. (2018). Characters from a Different Story: Media, Narratives of Love and Construction of Gender Identities in Children’s Worlds. 10.1163/9789004380233_006. </a:t>
            </a:r>
          </a:p>
        </p:txBody>
      </p:sp>
    </p:spTree>
    <p:extLst>
      <p:ext uri="{BB962C8B-B14F-4D97-AF65-F5344CB8AC3E}">
        <p14:creationId xmlns:p14="http://schemas.microsoft.com/office/powerpoint/2010/main" val="115193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312C-230E-4B17-8C70-6C2B30891223}"/>
              </a:ext>
            </a:extLst>
          </p:cNvPr>
          <p:cNvSpPr>
            <a:spLocks noGrp="1"/>
          </p:cNvSpPr>
          <p:nvPr>
            <p:ph type="title"/>
          </p:nvPr>
        </p:nvSpPr>
        <p:spPr/>
        <p:txBody>
          <a:bodyPr/>
          <a:lstStyle/>
          <a:p>
            <a:r>
              <a:rPr lang="en-US" dirty="0"/>
              <a:t>Gender…</a:t>
            </a:r>
          </a:p>
        </p:txBody>
      </p:sp>
      <p:sp>
        <p:nvSpPr>
          <p:cNvPr id="3" name="Content Placeholder 2">
            <a:extLst>
              <a:ext uri="{FF2B5EF4-FFF2-40B4-BE49-F238E27FC236}">
                <a16:creationId xmlns:a16="http://schemas.microsoft.com/office/drawing/2014/main" id="{8380BE06-EC47-41CE-A4D1-21051EBAB971}"/>
              </a:ext>
            </a:extLst>
          </p:cNvPr>
          <p:cNvSpPr>
            <a:spLocks noGrp="1"/>
          </p:cNvSpPr>
          <p:nvPr>
            <p:ph idx="1"/>
          </p:nvPr>
        </p:nvSpPr>
        <p:spPr/>
        <p:txBody>
          <a:bodyPr/>
          <a:lstStyle/>
          <a:p>
            <a:r>
              <a:rPr lang="en-US" dirty="0"/>
              <a:t>Connell (1987)</a:t>
            </a:r>
          </a:p>
          <a:p>
            <a:pPr lvl="1"/>
            <a:r>
              <a:rPr lang="en-US" dirty="0"/>
              <a:t>Gender divided by three areas</a:t>
            </a:r>
          </a:p>
          <a:p>
            <a:pPr marL="777240" lvl="2" indent="-228600">
              <a:buFont typeface="+mj-lt"/>
              <a:buAutoNum type="arabicPeriod"/>
            </a:pPr>
            <a:r>
              <a:rPr lang="en-US" dirty="0"/>
              <a:t>Labor</a:t>
            </a:r>
          </a:p>
          <a:p>
            <a:pPr marL="777240" lvl="2" indent="-228600">
              <a:buFont typeface="+mj-lt"/>
              <a:buAutoNum type="arabicPeriod"/>
            </a:pPr>
            <a:r>
              <a:rPr lang="en-US" dirty="0"/>
              <a:t>Power</a:t>
            </a:r>
          </a:p>
          <a:p>
            <a:pPr marL="777240" lvl="2" indent="-228600">
              <a:buFont typeface="+mj-lt"/>
              <a:buAutoNum type="arabicPeriod"/>
            </a:pPr>
            <a:r>
              <a:rPr lang="en-US" dirty="0"/>
              <a:t>Cathexis (emotional connection)</a:t>
            </a:r>
          </a:p>
          <a:p>
            <a:pPr marL="777240" lvl="2" indent="-228600">
              <a:buFont typeface="+mj-lt"/>
              <a:buAutoNum type="arabicPeriod"/>
            </a:pPr>
            <a:endParaRPr lang="en-US" dirty="0"/>
          </a:p>
          <a:p>
            <a:r>
              <a:rPr lang="en-US" dirty="0" err="1"/>
              <a:t>Yakali-Camoglu</a:t>
            </a:r>
            <a:r>
              <a:rPr lang="en-US" dirty="0"/>
              <a:t> (2018)</a:t>
            </a:r>
          </a:p>
          <a:p>
            <a:pPr lvl="1"/>
            <a:r>
              <a:rPr lang="en-US" dirty="0"/>
              <a:t>Heteronormative needs to regulate identities as feminine and masculine to prevail.</a:t>
            </a:r>
          </a:p>
        </p:txBody>
      </p:sp>
    </p:spTree>
    <p:extLst>
      <p:ext uri="{BB962C8B-B14F-4D97-AF65-F5344CB8AC3E}">
        <p14:creationId xmlns:p14="http://schemas.microsoft.com/office/powerpoint/2010/main" val="333607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D7AE-6693-470C-B317-8813FF217AF9}"/>
              </a:ext>
            </a:extLst>
          </p:cNvPr>
          <p:cNvSpPr>
            <a:spLocks noGrp="1"/>
          </p:cNvSpPr>
          <p:nvPr>
            <p:ph type="title"/>
          </p:nvPr>
        </p:nvSpPr>
        <p:spPr/>
        <p:txBody>
          <a:bodyPr/>
          <a:lstStyle/>
          <a:p>
            <a:r>
              <a:rPr lang="en-US" dirty="0"/>
              <a:t>Masculinity</a:t>
            </a:r>
          </a:p>
        </p:txBody>
      </p:sp>
      <p:sp>
        <p:nvSpPr>
          <p:cNvPr id="3" name="Content Placeholder 2">
            <a:extLst>
              <a:ext uri="{FF2B5EF4-FFF2-40B4-BE49-F238E27FC236}">
                <a16:creationId xmlns:a16="http://schemas.microsoft.com/office/drawing/2014/main" id="{00B02F76-D4B8-4C74-9F53-158CE51207E0}"/>
              </a:ext>
            </a:extLst>
          </p:cNvPr>
          <p:cNvSpPr>
            <a:spLocks noGrp="1"/>
          </p:cNvSpPr>
          <p:nvPr>
            <p:ph idx="1"/>
          </p:nvPr>
        </p:nvSpPr>
        <p:spPr/>
        <p:txBody>
          <a:bodyPr/>
          <a:lstStyle/>
          <a:p>
            <a:r>
              <a:rPr lang="en-US" dirty="0"/>
              <a:t>Hanke (1998)</a:t>
            </a:r>
          </a:p>
          <a:p>
            <a:pPr lvl="1"/>
            <a:r>
              <a:rPr lang="en-US" dirty="0"/>
              <a:t>…masculinity is what a culture expects of its men.</a:t>
            </a:r>
          </a:p>
          <a:p>
            <a:pPr lvl="2"/>
            <a:r>
              <a:rPr lang="en-US" dirty="0"/>
              <a:t>Craig (1992) media images are at the center of that discourse</a:t>
            </a:r>
          </a:p>
          <a:p>
            <a:endParaRPr lang="en-US" dirty="0"/>
          </a:p>
          <a:p>
            <a:endParaRPr lang="en-US" dirty="0"/>
          </a:p>
          <a:p>
            <a:r>
              <a:rPr lang="en-US" dirty="0" err="1"/>
              <a:t>Connel</a:t>
            </a:r>
            <a:r>
              <a:rPr lang="en-US" dirty="0"/>
              <a:t> (1987)</a:t>
            </a:r>
          </a:p>
          <a:p>
            <a:pPr lvl="1"/>
            <a:r>
              <a:rPr lang="en-US" dirty="0"/>
              <a:t>Multiple masculinities </a:t>
            </a:r>
          </a:p>
          <a:p>
            <a:pPr lvl="2"/>
            <a:r>
              <a:rPr lang="en-US" dirty="0"/>
              <a:t>Not unitary or univocal</a:t>
            </a:r>
          </a:p>
          <a:p>
            <a:pPr lvl="3"/>
            <a:r>
              <a:rPr lang="en-US" dirty="0"/>
              <a:t>Hegemonic masculinity dominates all…</a:t>
            </a:r>
          </a:p>
          <a:p>
            <a:pPr lvl="3"/>
            <a:endParaRPr lang="en-US" dirty="0"/>
          </a:p>
        </p:txBody>
      </p:sp>
      <p:pic>
        <p:nvPicPr>
          <p:cNvPr id="5" name="Picture 2" descr="Fast 10 May Be Split into Two Parts Says Fast and Furious Star Vin ...">
            <a:extLst>
              <a:ext uri="{FF2B5EF4-FFF2-40B4-BE49-F238E27FC236}">
                <a16:creationId xmlns:a16="http://schemas.microsoft.com/office/drawing/2014/main" id="{21F2FA44-CC28-4BF7-A952-57A595A52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715" y="494439"/>
            <a:ext cx="3189477" cy="197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wayne &quot;The Rock&quot; Johnson in Fast &amp; Furious 6 | Dwayne the rock ...">
            <a:extLst>
              <a:ext uri="{FF2B5EF4-FFF2-40B4-BE49-F238E27FC236}">
                <a16:creationId xmlns:a16="http://schemas.microsoft.com/office/drawing/2014/main" id="{A9D8AF58-B234-4974-86C0-3AAF16BA1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209" y="2778217"/>
            <a:ext cx="1933590" cy="29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71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2416-762B-4F2F-8993-4C06F2C01371}"/>
              </a:ext>
            </a:extLst>
          </p:cNvPr>
          <p:cNvSpPr>
            <a:spLocks noGrp="1"/>
          </p:cNvSpPr>
          <p:nvPr>
            <p:ph type="title"/>
          </p:nvPr>
        </p:nvSpPr>
        <p:spPr/>
        <p:txBody>
          <a:bodyPr/>
          <a:lstStyle/>
          <a:p>
            <a:r>
              <a:rPr lang="en-US" dirty="0"/>
              <a:t>Masculinity	</a:t>
            </a:r>
          </a:p>
        </p:txBody>
      </p:sp>
      <p:sp>
        <p:nvSpPr>
          <p:cNvPr id="3" name="Content Placeholder 2">
            <a:extLst>
              <a:ext uri="{FF2B5EF4-FFF2-40B4-BE49-F238E27FC236}">
                <a16:creationId xmlns:a16="http://schemas.microsoft.com/office/drawing/2014/main" id="{CD87B354-A9A7-4657-8976-2FA6C28D0640}"/>
              </a:ext>
            </a:extLst>
          </p:cNvPr>
          <p:cNvSpPr>
            <a:spLocks noGrp="1"/>
          </p:cNvSpPr>
          <p:nvPr>
            <p:ph idx="1"/>
          </p:nvPr>
        </p:nvSpPr>
        <p:spPr/>
        <p:txBody>
          <a:bodyPr/>
          <a:lstStyle/>
          <a:p>
            <a:r>
              <a:rPr lang="en-US" dirty="0"/>
              <a:t>Hegemonic Masculinity</a:t>
            </a:r>
          </a:p>
          <a:p>
            <a:pPr lvl="1"/>
            <a:r>
              <a:rPr lang="en-US" dirty="0"/>
              <a:t>Masculinity understood in traditional terms</a:t>
            </a:r>
          </a:p>
          <a:p>
            <a:pPr lvl="2"/>
            <a:r>
              <a:rPr lang="en-US" dirty="0"/>
              <a:t>White</a:t>
            </a:r>
          </a:p>
          <a:p>
            <a:pPr lvl="2"/>
            <a:r>
              <a:rPr lang="en-US" dirty="0"/>
              <a:t>Middle-class</a:t>
            </a:r>
          </a:p>
          <a:p>
            <a:pPr lvl="2"/>
            <a:r>
              <a:rPr lang="en-US" dirty="0"/>
              <a:t>Heterosexual</a:t>
            </a:r>
          </a:p>
          <a:p>
            <a:pPr lvl="2"/>
            <a:r>
              <a:rPr lang="en-US" dirty="0"/>
              <a:t>Professional-Managerial</a:t>
            </a:r>
          </a:p>
          <a:p>
            <a:pPr lvl="2"/>
            <a:endParaRPr lang="en-US" dirty="0"/>
          </a:p>
          <a:p>
            <a:pPr lvl="1"/>
            <a:endParaRPr lang="en-US" dirty="0"/>
          </a:p>
        </p:txBody>
      </p:sp>
      <p:pic>
        <p:nvPicPr>
          <p:cNvPr id="5" name="Picture 2" descr="The Ultimate Guide to Every Hunky Leading Man in Hollywood Named Chris">
            <a:extLst>
              <a:ext uri="{FF2B5EF4-FFF2-40B4-BE49-F238E27FC236}">
                <a16:creationId xmlns:a16="http://schemas.microsoft.com/office/drawing/2014/main" id="{0D020A16-1CA7-40BE-ADB4-FAC559841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573" y="2912847"/>
            <a:ext cx="5598941" cy="330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47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00C5-573D-4207-B000-E46F4B5905E9}"/>
              </a:ext>
            </a:extLst>
          </p:cNvPr>
          <p:cNvSpPr>
            <a:spLocks noGrp="1"/>
          </p:cNvSpPr>
          <p:nvPr>
            <p:ph type="title"/>
          </p:nvPr>
        </p:nvSpPr>
        <p:spPr/>
        <p:txBody>
          <a:bodyPr/>
          <a:lstStyle/>
          <a:p>
            <a:r>
              <a:rPr lang="en-US" dirty="0"/>
              <a:t>Masculinity</a:t>
            </a:r>
          </a:p>
        </p:txBody>
      </p:sp>
      <p:sp>
        <p:nvSpPr>
          <p:cNvPr id="3" name="Content Placeholder 2">
            <a:extLst>
              <a:ext uri="{FF2B5EF4-FFF2-40B4-BE49-F238E27FC236}">
                <a16:creationId xmlns:a16="http://schemas.microsoft.com/office/drawing/2014/main" id="{12C444BA-057E-47EB-85B4-CD66FDC9EC8E}"/>
              </a:ext>
            </a:extLst>
          </p:cNvPr>
          <p:cNvSpPr>
            <a:spLocks noGrp="1"/>
          </p:cNvSpPr>
          <p:nvPr>
            <p:ph idx="1"/>
          </p:nvPr>
        </p:nvSpPr>
        <p:spPr/>
        <p:txBody>
          <a:bodyPr/>
          <a:lstStyle/>
          <a:p>
            <a:r>
              <a:rPr lang="en-US" dirty="0"/>
              <a:t>Newer, nontraditional male roles coexist with traditional roles:</a:t>
            </a:r>
          </a:p>
          <a:p>
            <a:pPr lvl="1"/>
            <a:r>
              <a:rPr lang="en-US" dirty="0"/>
              <a:t>Traditional roles</a:t>
            </a:r>
          </a:p>
          <a:p>
            <a:pPr lvl="2"/>
            <a:r>
              <a:rPr lang="en-US" dirty="0"/>
              <a:t>Violent</a:t>
            </a:r>
          </a:p>
          <a:p>
            <a:pPr lvl="2"/>
            <a:r>
              <a:rPr lang="en-US" dirty="0"/>
              <a:t>Aggressive</a:t>
            </a:r>
          </a:p>
          <a:p>
            <a:pPr lvl="2"/>
            <a:r>
              <a:rPr lang="en-US" dirty="0"/>
              <a:t>Thieves</a:t>
            </a:r>
          </a:p>
          <a:p>
            <a:pPr lvl="2"/>
            <a:r>
              <a:rPr lang="en-US" dirty="0"/>
              <a:t>Murderers </a:t>
            </a:r>
          </a:p>
          <a:p>
            <a:pPr lvl="2"/>
            <a:r>
              <a:rPr lang="en-US" dirty="0"/>
              <a:t>Abusers (domestic and sexual)</a:t>
            </a:r>
          </a:p>
          <a:p>
            <a:pPr lvl="2"/>
            <a:r>
              <a:rPr lang="en-US" dirty="0"/>
              <a:t>Irresponsible</a:t>
            </a:r>
          </a:p>
          <a:p>
            <a:pPr lvl="2"/>
            <a:r>
              <a:rPr lang="en-US" dirty="0"/>
              <a:t>Deadbeats</a:t>
            </a:r>
          </a:p>
          <a:p>
            <a:pPr lvl="2"/>
            <a:endParaRPr lang="en-US" dirty="0"/>
          </a:p>
          <a:p>
            <a:pPr lvl="2"/>
            <a:endParaRPr lang="en-US" dirty="0"/>
          </a:p>
        </p:txBody>
      </p:sp>
      <p:pic>
        <p:nvPicPr>
          <p:cNvPr id="2050" name="Picture 2" descr="FemPop: Men Matter: Changes in How Male Love Interests are ...">
            <a:extLst>
              <a:ext uri="{FF2B5EF4-FFF2-40B4-BE49-F238E27FC236}">
                <a16:creationId xmlns:a16="http://schemas.microsoft.com/office/drawing/2014/main" id="{D36015F1-F196-4284-A40E-0F09E81D7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621" y="773723"/>
            <a:ext cx="1638975" cy="1867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mar Little on 'The Wire' - Why Omar Is the Best Character on 'The ...">
            <a:extLst>
              <a:ext uri="{FF2B5EF4-FFF2-40B4-BE49-F238E27FC236}">
                <a16:creationId xmlns:a16="http://schemas.microsoft.com/office/drawing/2014/main" id="{0749A6A5-FC5E-43F2-BF5E-AD4F28806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458" y="2641209"/>
            <a:ext cx="3542714" cy="17713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en it comes to gay characters, TV's not that much better than ...">
            <a:extLst>
              <a:ext uri="{FF2B5EF4-FFF2-40B4-BE49-F238E27FC236}">
                <a16:creationId xmlns:a16="http://schemas.microsoft.com/office/drawing/2014/main" id="{B9CC54D1-36D4-4218-9644-6EDB1BC94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4217" y="4412566"/>
            <a:ext cx="2802695" cy="186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D945-D9F2-4335-B9BC-7B9BCE672098}"/>
              </a:ext>
            </a:extLst>
          </p:cNvPr>
          <p:cNvSpPr>
            <a:spLocks noGrp="1"/>
          </p:cNvSpPr>
          <p:nvPr>
            <p:ph type="title"/>
          </p:nvPr>
        </p:nvSpPr>
        <p:spPr/>
        <p:txBody>
          <a:bodyPr/>
          <a:lstStyle/>
          <a:p>
            <a:r>
              <a:rPr lang="en-US" dirty="0"/>
              <a:t>Masculinity</a:t>
            </a:r>
          </a:p>
        </p:txBody>
      </p:sp>
      <p:sp>
        <p:nvSpPr>
          <p:cNvPr id="3" name="Content Placeholder 2">
            <a:extLst>
              <a:ext uri="{FF2B5EF4-FFF2-40B4-BE49-F238E27FC236}">
                <a16:creationId xmlns:a16="http://schemas.microsoft.com/office/drawing/2014/main" id="{A580766D-03FA-449B-925B-FA4AAD722394}"/>
              </a:ext>
            </a:extLst>
          </p:cNvPr>
          <p:cNvSpPr>
            <a:spLocks noGrp="1"/>
          </p:cNvSpPr>
          <p:nvPr>
            <p:ph idx="1"/>
          </p:nvPr>
        </p:nvSpPr>
        <p:spPr/>
        <p:txBody>
          <a:bodyPr/>
          <a:lstStyle/>
          <a:p>
            <a:r>
              <a:rPr lang="en-US" dirty="0"/>
              <a:t>Does media represent these masculinities or constitute them?</a:t>
            </a:r>
          </a:p>
          <a:p>
            <a:pPr marL="0" indent="0">
              <a:buNone/>
            </a:pPr>
            <a:endParaRPr lang="en-US" dirty="0"/>
          </a:p>
          <a:p>
            <a:r>
              <a:rPr lang="en-US" dirty="0"/>
              <a:t>Masculine narratives in media may lead to the destabilization of “masculinity”</a:t>
            </a:r>
          </a:p>
          <a:p>
            <a:pPr lvl="1"/>
            <a:r>
              <a:rPr lang="en-US" dirty="0"/>
              <a:t>May allow male viewers to experience the ‘feminine’ pleasure that deconstructs the dominant ideology (Hanke, 1998).</a:t>
            </a:r>
          </a:p>
          <a:p>
            <a:pPr lvl="1"/>
            <a:endParaRPr lang="en-US" dirty="0"/>
          </a:p>
          <a:p>
            <a:r>
              <a:rPr lang="en-US" dirty="0"/>
              <a:t>Crisis of masculinity (Crider, 2014)</a:t>
            </a:r>
          </a:p>
          <a:p>
            <a:pPr lvl="1"/>
            <a:r>
              <a:rPr lang="en-US" dirty="0"/>
              <a:t>…occurs when men, taken out of their traditional roles by feminism, feel conflicted about what type of masculinity will allow them to navigate the expectations of both sexes in all facets of their lives.</a:t>
            </a:r>
          </a:p>
          <a:p>
            <a:pPr lvl="2"/>
            <a:r>
              <a:rPr lang="en-US" dirty="0"/>
              <a:t>Issues of </a:t>
            </a:r>
          </a:p>
          <a:p>
            <a:pPr lvl="3"/>
            <a:r>
              <a:rPr lang="en-US" dirty="0"/>
              <a:t>Body image</a:t>
            </a:r>
          </a:p>
          <a:p>
            <a:pPr lvl="3"/>
            <a:r>
              <a:rPr lang="en-US" dirty="0"/>
              <a:t>Self-esteem</a:t>
            </a:r>
          </a:p>
          <a:p>
            <a:pPr lvl="3"/>
            <a:endParaRPr lang="en-US" dirty="0"/>
          </a:p>
          <a:p>
            <a:pPr lvl="1"/>
            <a:endParaRPr lang="en-US" dirty="0"/>
          </a:p>
          <a:p>
            <a:endParaRPr lang="en-US" dirty="0"/>
          </a:p>
        </p:txBody>
      </p:sp>
    </p:spTree>
    <p:extLst>
      <p:ext uri="{BB962C8B-B14F-4D97-AF65-F5344CB8AC3E}">
        <p14:creationId xmlns:p14="http://schemas.microsoft.com/office/powerpoint/2010/main" val="360543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B043-5930-4B4B-A058-E9B96CA0B969}"/>
              </a:ext>
            </a:extLst>
          </p:cNvPr>
          <p:cNvSpPr>
            <a:spLocks noGrp="1"/>
          </p:cNvSpPr>
          <p:nvPr>
            <p:ph type="title"/>
          </p:nvPr>
        </p:nvSpPr>
        <p:spPr/>
        <p:txBody>
          <a:bodyPr/>
          <a:lstStyle/>
          <a:p>
            <a:r>
              <a:rPr lang="en-US" dirty="0"/>
              <a:t>Femininity	</a:t>
            </a:r>
          </a:p>
        </p:txBody>
      </p:sp>
      <p:sp>
        <p:nvSpPr>
          <p:cNvPr id="3" name="Content Placeholder 2">
            <a:extLst>
              <a:ext uri="{FF2B5EF4-FFF2-40B4-BE49-F238E27FC236}">
                <a16:creationId xmlns:a16="http://schemas.microsoft.com/office/drawing/2014/main" id="{7BD67493-612E-4AA2-B7B3-4FCB5EA8C1CF}"/>
              </a:ext>
            </a:extLst>
          </p:cNvPr>
          <p:cNvSpPr>
            <a:spLocks noGrp="1"/>
          </p:cNvSpPr>
          <p:nvPr>
            <p:ph idx="1"/>
          </p:nvPr>
        </p:nvSpPr>
        <p:spPr/>
        <p:txBody>
          <a:bodyPr/>
          <a:lstStyle/>
          <a:p>
            <a:r>
              <a:rPr lang="en-US" dirty="0"/>
              <a:t>Gender revisited</a:t>
            </a:r>
          </a:p>
          <a:p>
            <a:pPr lvl="1"/>
            <a:r>
              <a:rPr lang="en-US" dirty="0"/>
              <a:t>Butler (1990)</a:t>
            </a:r>
          </a:p>
          <a:p>
            <a:pPr lvl="2"/>
            <a:r>
              <a:rPr lang="en-US" dirty="0"/>
              <a:t>We understand gender through a complex of manipulated and manufactured codes and costumes rather than an inherent, essential, and prima facie.  </a:t>
            </a:r>
          </a:p>
          <a:p>
            <a:pPr lvl="3"/>
            <a:r>
              <a:rPr lang="en-US" dirty="0"/>
              <a:t>Gender Is found in the repetition of ritual</a:t>
            </a:r>
          </a:p>
          <a:p>
            <a:pPr lvl="4"/>
            <a:r>
              <a:rPr lang="en-US" dirty="0"/>
              <a:t>Naturalization</a:t>
            </a:r>
          </a:p>
        </p:txBody>
      </p:sp>
      <p:pic>
        <p:nvPicPr>
          <p:cNvPr id="1026" name="Picture 2" descr="How Theorizing helped me Described what Femininity Means to Me.">
            <a:extLst>
              <a:ext uri="{FF2B5EF4-FFF2-40B4-BE49-F238E27FC236}">
                <a16:creationId xmlns:a16="http://schemas.microsoft.com/office/drawing/2014/main" id="{5991F511-1459-45B6-8EC6-20F828BF3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44" y="3727937"/>
            <a:ext cx="3114552" cy="17932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tal Sorority Move | Modern Feminism Is Ruining Femininity">
            <a:extLst>
              <a:ext uri="{FF2B5EF4-FFF2-40B4-BE49-F238E27FC236}">
                <a16:creationId xmlns:a16="http://schemas.microsoft.com/office/drawing/2014/main" id="{4DDDF95F-065E-4095-B809-5333249D1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507" y="5022166"/>
            <a:ext cx="3017614" cy="1243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male Kicker Makes Football History At Fort Worth High School ...">
            <a:extLst>
              <a:ext uri="{FF2B5EF4-FFF2-40B4-BE49-F238E27FC236}">
                <a16:creationId xmlns:a16="http://schemas.microsoft.com/office/drawing/2014/main" id="{0D29FA43-9BFF-41C2-97A9-7CB8C9CC3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509" y="322783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ur stars of 'A League of Their Own' coming to Rockford ...">
            <a:extLst>
              <a:ext uri="{FF2B5EF4-FFF2-40B4-BE49-F238E27FC236}">
                <a16:creationId xmlns:a16="http://schemas.microsoft.com/office/drawing/2014/main" id="{24322CCB-2C16-4FF4-9544-5F712A8D0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253" y="4724118"/>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7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C14A-A5DA-4677-8D32-2186D797D499}"/>
              </a:ext>
            </a:extLst>
          </p:cNvPr>
          <p:cNvSpPr>
            <a:spLocks noGrp="1"/>
          </p:cNvSpPr>
          <p:nvPr>
            <p:ph type="title"/>
          </p:nvPr>
        </p:nvSpPr>
        <p:spPr/>
        <p:txBody>
          <a:bodyPr/>
          <a:lstStyle/>
          <a:p>
            <a:r>
              <a:rPr lang="en-US" dirty="0"/>
              <a:t>Femininity</a:t>
            </a:r>
          </a:p>
        </p:txBody>
      </p:sp>
      <p:sp>
        <p:nvSpPr>
          <p:cNvPr id="3" name="Content Placeholder 2">
            <a:extLst>
              <a:ext uri="{FF2B5EF4-FFF2-40B4-BE49-F238E27FC236}">
                <a16:creationId xmlns:a16="http://schemas.microsoft.com/office/drawing/2014/main" id="{C1D2E35A-A962-4C83-BEE1-2BCF13C4E641}"/>
              </a:ext>
            </a:extLst>
          </p:cNvPr>
          <p:cNvSpPr>
            <a:spLocks noGrp="1"/>
          </p:cNvSpPr>
          <p:nvPr>
            <p:ph idx="1"/>
          </p:nvPr>
        </p:nvSpPr>
        <p:spPr/>
        <p:txBody>
          <a:bodyPr/>
          <a:lstStyle/>
          <a:p>
            <a:r>
              <a:rPr lang="en-US" dirty="0"/>
              <a:t>Women</a:t>
            </a:r>
          </a:p>
          <a:p>
            <a:pPr lvl="1"/>
            <a:r>
              <a:rPr lang="en-US" dirty="0"/>
              <a:t>Representations in a patriarchal western society </a:t>
            </a:r>
          </a:p>
          <a:p>
            <a:pPr lvl="2"/>
            <a:r>
              <a:rPr lang="en-US" dirty="0"/>
              <a:t>Objectified</a:t>
            </a:r>
          </a:p>
          <a:p>
            <a:pPr lvl="2"/>
            <a:r>
              <a:rPr lang="en-US" dirty="0"/>
              <a:t>Sexualized</a:t>
            </a:r>
          </a:p>
          <a:p>
            <a:pPr lvl="3"/>
            <a:r>
              <a:rPr lang="en-US" dirty="0"/>
              <a:t>Fetishized object of the male gaze</a:t>
            </a:r>
          </a:p>
          <a:p>
            <a:pPr lvl="3"/>
            <a:r>
              <a:rPr lang="en-US" dirty="0"/>
              <a:t>Subservient roles in relation to men</a:t>
            </a:r>
          </a:p>
          <a:p>
            <a:pPr lvl="2"/>
            <a:r>
              <a:rPr lang="en-US" dirty="0"/>
              <a:t>Invisible </a:t>
            </a:r>
          </a:p>
          <a:p>
            <a:pPr lvl="2"/>
            <a:r>
              <a:rPr lang="en-US" dirty="0"/>
              <a:t>Under-represented</a:t>
            </a:r>
          </a:p>
          <a:p>
            <a:pPr lvl="2"/>
            <a:r>
              <a:rPr lang="en-US" dirty="0"/>
              <a:t>Associated with domestic issues</a:t>
            </a:r>
          </a:p>
          <a:p>
            <a:pPr lvl="1"/>
            <a:endParaRPr lang="en-US" dirty="0"/>
          </a:p>
        </p:txBody>
      </p:sp>
    </p:spTree>
    <p:extLst>
      <p:ext uri="{BB962C8B-B14F-4D97-AF65-F5344CB8AC3E}">
        <p14:creationId xmlns:p14="http://schemas.microsoft.com/office/powerpoint/2010/main" val="15152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ECA0-687F-47CE-91FD-07CCDF3DA075}"/>
              </a:ext>
            </a:extLst>
          </p:cNvPr>
          <p:cNvSpPr>
            <a:spLocks noGrp="1"/>
          </p:cNvSpPr>
          <p:nvPr>
            <p:ph type="title"/>
          </p:nvPr>
        </p:nvSpPr>
        <p:spPr/>
        <p:txBody>
          <a:bodyPr/>
          <a:lstStyle/>
          <a:p>
            <a:r>
              <a:rPr lang="en-US" dirty="0"/>
              <a:t>Femininity</a:t>
            </a:r>
          </a:p>
        </p:txBody>
      </p:sp>
      <p:sp>
        <p:nvSpPr>
          <p:cNvPr id="3" name="Content Placeholder 2">
            <a:extLst>
              <a:ext uri="{FF2B5EF4-FFF2-40B4-BE49-F238E27FC236}">
                <a16:creationId xmlns:a16="http://schemas.microsoft.com/office/drawing/2014/main" id="{710EAC2E-771B-4667-9042-007C8497F869}"/>
              </a:ext>
            </a:extLst>
          </p:cNvPr>
          <p:cNvSpPr>
            <a:spLocks noGrp="1"/>
          </p:cNvSpPr>
          <p:nvPr>
            <p:ph idx="1"/>
          </p:nvPr>
        </p:nvSpPr>
        <p:spPr/>
        <p:txBody>
          <a:bodyPr/>
          <a:lstStyle/>
          <a:p>
            <a:pPr lvl="1"/>
            <a:r>
              <a:rPr lang="en-US" dirty="0"/>
              <a:t>Symbolic Annihilation (Tuchman, 1978)</a:t>
            </a:r>
          </a:p>
          <a:p>
            <a:pPr lvl="2"/>
            <a:r>
              <a:rPr lang="en-US" dirty="0"/>
              <a:t>The omission, trivialization and condemnation of women by mass media </a:t>
            </a:r>
          </a:p>
        </p:txBody>
      </p:sp>
    </p:spTree>
    <p:extLst>
      <p:ext uri="{BB962C8B-B14F-4D97-AF65-F5344CB8AC3E}">
        <p14:creationId xmlns:p14="http://schemas.microsoft.com/office/powerpoint/2010/main" val="32368629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B9A0756B1CE44A885579893A1CE3B" ma:contentTypeVersion="9" ma:contentTypeDescription="Create a new document." ma:contentTypeScope="" ma:versionID="9fab205a370bd1793fb8c6722e893e07">
  <xsd:schema xmlns:xsd="http://www.w3.org/2001/XMLSchema" xmlns:xs="http://www.w3.org/2001/XMLSchema" xmlns:p="http://schemas.microsoft.com/office/2006/metadata/properties" xmlns:ns3="b0dfc286-919a-46ed-b885-f3f322d62097" targetNamespace="http://schemas.microsoft.com/office/2006/metadata/properties" ma:root="true" ma:fieldsID="245204832117d96f941570e948d60576" ns3:_="">
    <xsd:import namespace="b0dfc286-919a-46ed-b885-f3f322d620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fc286-919a-46ed-b885-f3f322d62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0dfc286-919a-46ed-b885-f3f322d620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D3B08B-A0EF-44B1-9538-F084C6F7C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dfc286-919a-46ed-b885-f3f322d62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b0dfc286-919a-46ed-b885-f3f322d62097"/>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{C607014A-8CF2-4F7D-A4FF-8C2DBE9B5C41}tf78438558</Template>
  <TotalTime>0</TotalTime>
  <Words>549</Words>
  <Application>Microsoft Office PowerPoint</Application>
  <PresentationFormat>Widescreen</PresentationFormat>
  <Paragraphs>82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Garamond</vt:lpstr>
      <vt:lpstr>SavonVTI</vt:lpstr>
      <vt:lpstr>Is that how they see me Day 3 Femininity and Masculinity </vt:lpstr>
      <vt:lpstr>Gender…</vt:lpstr>
      <vt:lpstr>Masculinity</vt:lpstr>
      <vt:lpstr>Masculinity </vt:lpstr>
      <vt:lpstr>Masculinity</vt:lpstr>
      <vt:lpstr>Masculinity</vt:lpstr>
      <vt:lpstr>Femininity </vt:lpstr>
      <vt:lpstr>Femininity</vt:lpstr>
      <vt:lpstr>Femininity</vt:lpstr>
      <vt:lpstr>Femininity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2020-05-10T05:29:15Z</dcterms:created>
  <dcterms:modified xsi:type="dcterms:W3CDTF">2020-05-17T15:51:10Z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0x0101006EAB9A0756B1CE44A885579893A1CE3B</vt:lpwstr>
  </property>
</Properties>
</file>