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60" r:id="rId8"/>
    <p:sldId id="262" r:id="rId9"/>
    <p:sldId id="263" r:id="rId10"/>
    <p:sldId id="264" r:id="rId11"/>
    <p:sldId id="268" r:id="rId12"/>
    <p:sldId id="265" r:id="rId13"/>
    <p:sldId id="261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CEAC3-ED85-45F1-975F-4D75ADC30E3A}" v="27" dt="2020-05-16T06:13:58.307"/>
    <p1510:client id="{B0435FB2-39C6-4602-ACE6-B1E0FB093BB7}" v="47" dt="2020-05-16T16:17:45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0570319309374457" TargetMode="External"/><Relationship Id="rId2" Type="http://schemas.openxmlformats.org/officeDocument/2006/relationships/hyperlink" Target="https://doi.org/10.1086/26884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80/17404622.2016.1139149" TargetMode="External"/><Relationship Id="rId4" Type="http://schemas.openxmlformats.org/officeDocument/2006/relationships/hyperlink" Target="https://ijoc.org/index.php/ijoc/article/view/107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miC1VZ9UVC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1" y="2352262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Is That how they see me</a:t>
            </a: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Day 2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Hegemony and Ideology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2" y="4214191"/>
            <a:ext cx="4775075" cy="66870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Richard T. Craig, PhD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74EC-3E68-4600-AF45-DBD57354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Institutions (Normalization)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98E70-D896-4D49-B155-87143F8B0416}"/>
              </a:ext>
            </a:extLst>
          </p:cNvPr>
          <p:cNvSpPr txBox="1"/>
          <p:nvPr/>
        </p:nvSpPr>
        <p:spPr>
          <a:xfrm>
            <a:off x="5610910" y="2975114"/>
            <a:ext cx="132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D558F-8CB3-4AAB-A4B8-9722A1DAC435}"/>
              </a:ext>
            </a:extLst>
          </p:cNvPr>
          <p:cNvSpPr txBox="1"/>
          <p:nvPr/>
        </p:nvSpPr>
        <p:spPr>
          <a:xfrm>
            <a:off x="3418729" y="3421738"/>
            <a:ext cx="104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32087-8974-45B5-B0A2-A0354CC884FC}"/>
              </a:ext>
            </a:extLst>
          </p:cNvPr>
          <p:cNvSpPr txBox="1"/>
          <p:nvPr/>
        </p:nvSpPr>
        <p:spPr>
          <a:xfrm>
            <a:off x="7475683" y="3303037"/>
            <a:ext cx="161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9C174-A356-4C11-BBA4-25B6347B1169}"/>
              </a:ext>
            </a:extLst>
          </p:cNvPr>
          <p:cNvSpPr txBox="1"/>
          <p:nvPr/>
        </p:nvSpPr>
        <p:spPr>
          <a:xfrm>
            <a:off x="7182679" y="4625009"/>
            <a:ext cx="10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Religion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8B1ACF-B453-4EF0-9DDE-0FB9C3C20CEF}"/>
              </a:ext>
            </a:extLst>
          </p:cNvPr>
          <p:cNvSpPr txBox="1"/>
          <p:nvPr/>
        </p:nvSpPr>
        <p:spPr>
          <a:xfrm>
            <a:off x="3648058" y="4572069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Media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FF018C-8483-48D2-A1BF-8799A985F254}"/>
              </a:ext>
            </a:extLst>
          </p:cNvPr>
          <p:cNvCxnSpPr/>
          <p:nvPr/>
        </p:nvCxnSpPr>
        <p:spPr>
          <a:xfrm flipV="1">
            <a:off x="4280452" y="3159780"/>
            <a:ext cx="1358348" cy="3279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77076B-729C-49E1-83A0-BD99B35C8C1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458050" y="3150638"/>
            <a:ext cx="1017633" cy="3370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D13F2FA-65FC-48E8-85FF-D3F42A654E59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886599" y="3745392"/>
            <a:ext cx="556590" cy="826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57EB54-20D9-4D46-911C-DD1C6C413DF4}"/>
              </a:ext>
            </a:extLst>
          </p:cNvPr>
          <p:cNvCxnSpPr>
            <a:cxnSpLocks/>
          </p:cNvCxnSpPr>
          <p:nvPr/>
        </p:nvCxnSpPr>
        <p:spPr>
          <a:xfrm flipH="1">
            <a:off x="7580243" y="3613666"/>
            <a:ext cx="437323" cy="10113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35BBB7-2390-44CD-BF5D-793615C3177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15339" y="4809675"/>
            <a:ext cx="20673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F637C50-F757-4FAF-8579-7B3EA0B3B3C3}"/>
              </a:ext>
            </a:extLst>
          </p:cNvPr>
          <p:cNvCxnSpPr/>
          <p:nvPr/>
        </p:nvCxnSpPr>
        <p:spPr>
          <a:xfrm>
            <a:off x="4280452" y="3672369"/>
            <a:ext cx="3195231" cy="9526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782110-8EED-4466-B716-116980081E08}"/>
              </a:ext>
            </a:extLst>
          </p:cNvPr>
          <p:cNvCxnSpPr/>
          <p:nvPr/>
        </p:nvCxnSpPr>
        <p:spPr>
          <a:xfrm flipV="1">
            <a:off x="4986532" y="3572910"/>
            <a:ext cx="2593711" cy="1051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C4800C9-FF91-430C-B393-FA7431171872}"/>
              </a:ext>
            </a:extLst>
          </p:cNvPr>
          <p:cNvCxnSpPr>
            <a:cxnSpLocks/>
          </p:cNvCxnSpPr>
          <p:nvPr/>
        </p:nvCxnSpPr>
        <p:spPr>
          <a:xfrm flipV="1">
            <a:off x="4306165" y="3540644"/>
            <a:ext cx="3274078" cy="347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FE9BCF-65C0-47B8-A77A-E446AD7F2B2A}"/>
              </a:ext>
            </a:extLst>
          </p:cNvPr>
          <p:cNvCxnSpPr/>
          <p:nvPr/>
        </p:nvCxnSpPr>
        <p:spPr>
          <a:xfrm flipH="1">
            <a:off x="4598504" y="3159780"/>
            <a:ext cx="1040296" cy="14643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DEA6325-2FA3-4D40-BBC3-3C2E9DFE0182}"/>
              </a:ext>
            </a:extLst>
          </p:cNvPr>
          <p:cNvCxnSpPr>
            <a:cxnSpLocks/>
          </p:cNvCxnSpPr>
          <p:nvPr/>
        </p:nvCxnSpPr>
        <p:spPr>
          <a:xfrm>
            <a:off x="6420350" y="3185631"/>
            <a:ext cx="908102" cy="14385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AEF5-12D6-4916-BD97-D76C0009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C12D5-E83A-4BB7-808A-D44642F8D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Ideologies do not consist of isolated and sperate concepts, but the articulation of different elements into a distinctive set or chain of meanings.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Ideological statements are made by individuals: but ideologies are not the product of individual consciousness or intention.  Rather we formulate our intentions within ideology.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Unconscious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Ideologies work by constructing for their subjects (individual and collective) positions of identification and knowledge which allow them to utter ideological truths as if they were their authentic authors. </a:t>
            </a:r>
          </a:p>
        </p:txBody>
      </p:sp>
    </p:spTree>
    <p:extLst>
      <p:ext uri="{BB962C8B-B14F-4D97-AF65-F5344CB8AC3E}">
        <p14:creationId xmlns:p14="http://schemas.microsoft.com/office/powerpoint/2010/main" val="36405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B2BF-CA3C-456C-8AB9-53A923AD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59F9-6F3D-4360-BF29-2AF4AFE39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Racism expressed (Hall, 2018)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Overt </a:t>
            </a:r>
          </a:p>
          <a:p>
            <a:pPr marL="891540" lvl="2" indent="-342900">
              <a:buFont typeface="+mj-lt"/>
              <a:buAutoNum type="arabicPeriod"/>
            </a:pPr>
            <a:r>
              <a:rPr lang="en-US" dirty="0" err="1"/>
              <a:t>Occssions</a:t>
            </a:r>
            <a:r>
              <a:rPr lang="en-US" dirty="0"/>
              <a:t> when open and favorable coverage is given to arguments, positions and spokespersons who are in the business of elaborating an openly racist argument or advancing a racist policy or view.</a:t>
            </a:r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  <a:p>
            <a:pPr marL="617220" lvl="1" indent="-342900">
              <a:buFont typeface="+mj-lt"/>
              <a:buAutoNum type="arabicPeriod"/>
            </a:pPr>
            <a:r>
              <a:rPr lang="en-US" dirty="0" err="1"/>
              <a:t>Inferrential</a:t>
            </a:r>
            <a:endParaRPr lang="en-US" dirty="0"/>
          </a:p>
          <a:p>
            <a:pPr marL="891540" lvl="2" indent="-342900">
              <a:buFont typeface="+mj-lt"/>
              <a:buAutoNum type="arabicPeriod"/>
            </a:pPr>
            <a:r>
              <a:rPr lang="en-US" dirty="0"/>
              <a:t>Naturalized representations of events and situations relating to race, whether factual or fictional which have racist premises and propositions inscribed in them as a set of unquestioned assumptions</a:t>
            </a:r>
          </a:p>
          <a:p>
            <a:pPr marL="891540" lvl="2" indent="-342900">
              <a:buFont typeface="+mj-lt"/>
              <a:buAutoNum type="arabicPeriod"/>
            </a:pPr>
            <a:endParaRPr lang="en-US" dirty="0"/>
          </a:p>
          <a:p>
            <a:pPr marL="891540" lvl="2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Op-Ed: George Wallace stoked the fire of racial division that ...">
            <a:extLst>
              <a:ext uri="{FF2B5EF4-FFF2-40B4-BE49-F238E27FC236}">
                <a16:creationId xmlns:a16="http://schemas.microsoft.com/office/drawing/2014/main" id="{5F34632F-41B8-4C6E-9746-F7809464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0" y="905256"/>
            <a:ext cx="2964179" cy="16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nt to understand Trump? Look at George Wallace [Opinion ...">
            <a:extLst>
              <a:ext uri="{FF2B5EF4-FFF2-40B4-BE49-F238E27FC236}">
                <a16:creationId xmlns:a16="http://schemas.microsoft.com/office/drawing/2014/main" id="{484D8C96-BF84-434A-9840-EEF4ECD5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06" y="2586759"/>
            <a:ext cx="1335293" cy="16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cal News Makes Police Child Look Like Criminal - Video">
            <a:extLst>
              <a:ext uri="{FF2B5EF4-FFF2-40B4-BE49-F238E27FC236}">
                <a16:creationId xmlns:a16="http://schemas.microsoft.com/office/drawing/2014/main" id="{86734977-C1DB-46CB-AFCD-965BDC37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92" y="4594157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974B-D9BD-4A7B-ABFA-CC6D59E6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4E58D-820F-45EF-9528-F4027B566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Altheide, D. L., (1984). Media Hegemony: A Failure of Perspective, </a:t>
            </a:r>
            <a:r>
              <a:rPr lang="en-US" i="1" dirty="0"/>
              <a:t>Public Opinion Quarterly</a:t>
            </a:r>
            <a:r>
              <a:rPr lang="en-US" dirty="0"/>
              <a:t>, Volume 48, Issue 2, Pages 476–490, </a:t>
            </a:r>
            <a:r>
              <a:rPr lang="en-US" dirty="0">
                <a:hlinkClick r:id="rId2"/>
              </a:rPr>
              <a:t>https://doi.org/10.1086/268844</a:t>
            </a:r>
            <a:endParaRPr lang="en-US" dirty="0"/>
          </a:p>
          <a:p>
            <a:r>
              <a:rPr lang="en-US" dirty="0" err="1"/>
              <a:t>Carragee</a:t>
            </a:r>
            <a:r>
              <a:rPr lang="en-US" dirty="0"/>
              <a:t>, K. M.,  (1993) A critical evaluation of debates examining the media hegemony thesis, Western Journal of Communication, 57:3, 330-348, DOI: </a:t>
            </a:r>
            <a:r>
              <a:rPr lang="en-US" u="sng" dirty="0">
                <a:hlinkClick r:id="rId3"/>
              </a:rPr>
              <a:t>10.1080/10570319309374457</a:t>
            </a:r>
            <a:endParaRPr lang="en-US" dirty="0"/>
          </a:p>
          <a:p>
            <a:r>
              <a:rPr lang="en-US" dirty="0" err="1"/>
              <a:t>Groshek</a:t>
            </a:r>
            <a:r>
              <a:rPr lang="en-US" dirty="0"/>
              <a:t>, J., &amp; Han, Y. (2011). Negotiated Hegemony and Reconstructed Boundaries in Alternative Media Coverage of Globalization. </a:t>
            </a:r>
            <a:r>
              <a:rPr lang="en-US" i="1" dirty="0"/>
              <a:t>International Journal Of Communication, 5</a:t>
            </a:r>
            <a:r>
              <a:rPr lang="en-US" dirty="0"/>
              <a:t>, 22. Retrieved from </a:t>
            </a:r>
            <a:r>
              <a:rPr lang="en-US" dirty="0">
                <a:hlinkClick r:id="rId4"/>
              </a:rPr>
              <a:t>https://ijoc.org/index.php/ijoc/article/view/1073</a:t>
            </a:r>
            <a:endParaRPr lang="en-US" dirty="0"/>
          </a:p>
          <a:p>
            <a:r>
              <a:rPr lang="en-US" dirty="0"/>
              <a:t>  Hall, S. (2018). The whites of their eyes: Racist ideologies and the media. In Dines, G., </a:t>
            </a:r>
            <a:r>
              <a:rPr lang="en-US" dirty="0" err="1"/>
              <a:t>Humez</a:t>
            </a:r>
            <a:r>
              <a:rPr lang="en-US" dirty="0"/>
              <a:t>, J., </a:t>
            </a:r>
            <a:r>
              <a:rPr lang="en-US" dirty="0" err="1"/>
              <a:t>Yousman</a:t>
            </a:r>
            <a:r>
              <a:rPr lang="en-US" dirty="0"/>
              <a:t>, B., &amp; </a:t>
            </a:r>
            <a:r>
              <a:rPr lang="en-US" dirty="0" err="1"/>
              <a:t>Bindig</a:t>
            </a:r>
            <a:r>
              <a:rPr lang="en-US" dirty="0"/>
              <a:t>, L. </a:t>
            </a:r>
            <a:r>
              <a:rPr lang="en-US" i="1" dirty="0"/>
              <a:t>Gender, race, and class in media : a critical reader  </a:t>
            </a:r>
            <a:r>
              <a:rPr lang="en-US" dirty="0"/>
              <a:t>(Fifth edition.). (pp. 89-93). Thousand Oaks, California: SAGE Publications, Inc.</a:t>
            </a:r>
          </a:p>
          <a:p>
            <a:r>
              <a:rPr lang="en-US" dirty="0" err="1"/>
              <a:t>Hemalatha</a:t>
            </a:r>
            <a:r>
              <a:rPr lang="en-US" dirty="0"/>
              <a:t>, M. (2019). Discourse and Context of </a:t>
            </a:r>
            <a:r>
              <a:rPr lang="en-US" dirty="0" err="1"/>
              <a:t>Marginalism</a:t>
            </a:r>
            <a:r>
              <a:rPr lang="en-US" dirty="0"/>
              <a:t> through Ideology and Ideological State Apparatus by Louis Althusser. </a:t>
            </a:r>
            <a:r>
              <a:rPr lang="en-US" i="1" dirty="0"/>
              <a:t>Language in India</a:t>
            </a:r>
            <a:r>
              <a:rPr lang="en-US" dirty="0"/>
              <a:t>, </a:t>
            </a:r>
            <a:r>
              <a:rPr lang="en-US" i="1" dirty="0"/>
              <a:t>19</a:t>
            </a:r>
            <a:r>
              <a:rPr lang="en-US" dirty="0"/>
              <a:t>(9), 78–82.</a:t>
            </a:r>
          </a:p>
          <a:p>
            <a:r>
              <a:rPr lang="en-US" dirty="0"/>
              <a:t>Klein, A.  (2016). Using the “wife-beater” shirt to teach about hegemony and counterhegemony, Communication Teacher, 30:2, 100-105, DOI: </a:t>
            </a:r>
            <a:r>
              <a:rPr lang="en-US" u="sng" dirty="0">
                <a:hlinkClick r:id="rId5"/>
              </a:rPr>
              <a:t>10.1080/17404622.2016.1139149</a:t>
            </a:r>
            <a:endParaRPr lang="en-US" u="sng" dirty="0"/>
          </a:p>
          <a:p>
            <a:r>
              <a:rPr lang="en-US" dirty="0"/>
              <a:t>Lull, J. (1995). </a:t>
            </a:r>
            <a:r>
              <a:rPr lang="en-US" i="1" dirty="0"/>
              <a:t>Media, communication, culture: A global approach</a:t>
            </a:r>
            <a:r>
              <a:rPr lang="en-US" dirty="0"/>
              <a:t>. Cambridge, UK: Polity Press, in association with Blackwell Publishers.</a:t>
            </a:r>
          </a:p>
        </p:txBody>
      </p:sp>
    </p:spTree>
    <p:extLst>
      <p:ext uri="{BB962C8B-B14F-4D97-AF65-F5344CB8AC3E}">
        <p14:creationId xmlns:p14="http://schemas.microsoft.com/office/powerpoint/2010/main" val="36988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F570-4590-4F16-81F7-F26F19FE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Hegemony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0F8E-8320-4A38-9F3E-C917FD53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Origins of the term-</a:t>
            </a:r>
          </a:p>
          <a:p>
            <a:pPr lvl="1"/>
            <a:r>
              <a:rPr lang="en-US" sz="2000" dirty="0"/>
              <a:t>Antonio Gramsci</a:t>
            </a:r>
          </a:p>
          <a:p>
            <a:pPr lvl="2"/>
            <a:r>
              <a:rPr lang="en-US" sz="2000" dirty="0"/>
              <a:t>Draws attention to society’s “super structure”</a:t>
            </a:r>
          </a:p>
          <a:p>
            <a:pPr lvl="3"/>
            <a:r>
              <a:rPr lang="en-US" sz="2000" dirty="0"/>
              <a:t>Struggles over meaning and Power</a:t>
            </a:r>
          </a:p>
          <a:p>
            <a:pPr lvl="4"/>
            <a:r>
              <a:rPr lang="en-US" sz="2000" dirty="0"/>
              <a:t>Stems from Marxist notions of society	</a:t>
            </a:r>
          </a:p>
          <a:p>
            <a:pPr lvl="5"/>
            <a:r>
              <a:rPr lang="en-US" sz="2400" dirty="0"/>
              <a:t>Ruling classes who control society also control its political and primary ideological institution (Marx and Engels, 1960) {Cited in Altheide, 1984)</a:t>
            </a:r>
          </a:p>
          <a:p>
            <a:pPr lvl="4"/>
            <a:endParaRPr lang="en-US" sz="3600" dirty="0"/>
          </a:p>
        </p:txBody>
      </p:sp>
      <p:pic>
        <p:nvPicPr>
          <p:cNvPr id="2050" name="Picture 2" descr="Symbols of Hegemony in Schools Officially? | Labone Express">
            <a:extLst>
              <a:ext uri="{FF2B5EF4-FFF2-40B4-BE49-F238E27FC236}">
                <a16:creationId xmlns:a16="http://schemas.microsoft.com/office/drawing/2014/main" id="{8E17F2F9-D93D-4EE0-BBFB-07996E83D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46" y="642594"/>
            <a:ext cx="3913945" cy="22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E952-3C94-43B0-B94C-086CCFBD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Hegemony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A121-9FCB-4FB0-B56E-616850D12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Defined</a:t>
            </a:r>
          </a:p>
          <a:p>
            <a:pPr lvl="1"/>
            <a:r>
              <a:rPr lang="en-US" dirty="0"/>
              <a:t>“asymmetrical interdependence of political-economic-cultural relations between and among social classes within a nation (Lull, 1995)</a:t>
            </a:r>
          </a:p>
          <a:p>
            <a:pPr lvl="1"/>
            <a:endParaRPr lang="en-US" dirty="0"/>
          </a:p>
          <a:p>
            <a:r>
              <a:rPr lang="en-US" dirty="0"/>
              <a:t>Gramsci </a:t>
            </a:r>
          </a:p>
          <a:p>
            <a:pPr lvl="1"/>
            <a:r>
              <a:rPr lang="en-US" dirty="0"/>
              <a:t>Hegemony is part Force and part Consent (Klein, 2016)</a:t>
            </a:r>
          </a:p>
        </p:txBody>
      </p:sp>
    </p:spTree>
    <p:extLst>
      <p:ext uri="{BB962C8B-B14F-4D97-AF65-F5344CB8AC3E}">
        <p14:creationId xmlns:p14="http://schemas.microsoft.com/office/powerpoint/2010/main" val="1353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2EA8-E0B5-46F0-BB81-44914112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Hegemony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51F89-3024-400E-A7A1-70CDBA9D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Media not a place of democracy, instead apparatuses of hegemony (</a:t>
            </a:r>
            <a:r>
              <a:rPr lang="en-US" dirty="0" err="1"/>
              <a:t>Groshek</a:t>
            </a:r>
            <a:r>
              <a:rPr lang="en-US" dirty="0"/>
              <a:t> and Han, 2011)</a:t>
            </a:r>
          </a:p>
          <a:p>
            <a:r>
              <a:rPr lang="en-US" dirty="0"/>
              <a:t>Media, are tools that ruling elites use to “perpetuate their power, wealth, and status (by popularizing} their own philosophy, culture and morality”</a:t>
            </a:r>
          </a:p>
          <a:p>
            <a:r>
              <a:rPr lang="en-US" dirty="0"/>
              <a:t>Media “introduces elements into individual consciousness that would not otherwise appear there, but will not be rejected by consciousness because they are so commonly  shared in the cultural community” </a:t>
            </a:r>
          </a:p>
          <a:p>
            <a:pPr lvl="1"/>
            <a:r>
              <a:rPr lang="en-US" dirty="0"/>
              <a:t>Stuart Hall (Cited in Altheide, 1984)</a:t>
            </a:r>
          </a:p>
          <a:p>
            <a:pPr lvl="2"/>
            <a:r>
              <a:rPr lang="en-US" dirty="0"/>
              <a:t>Media products are messages in code about the nature of society, the nature of productive relations within the media themselves and institutional domains and social processes.</a:t>
            </a:r>
          </a:p>
          <a:p>
            <a:pPr lvl="1"/>
            <a:r>
              <a:rPr lang="en-US" dirty="0" err="1"/>
              <a:t>Carrage</a:t>
            </a:r>
            <a:r>
              <a:rPr lang="en-US" dirty="0"/>
              <a:t> (1993)</a:t>
            </a:r>
          </a:p>
          <a:p>
            <a:pPr lvl="2"/>
            <a:r>
              <a:rPr lang="en-US" dirty="0"/>
              <a:t>…some researchers have argued that journalistic construction of reality legitimate and reinforce the existing political and social order</a:t>
            </a:r>
          </a:p>
          <a:p>
            <a:pPr lvl="3"/>
            <a:r>
              <a:rPr lang="en-US" dirty="0"/>
              <a:t>Denigrate and inhibit dissent…</a:t>
            </a:r>
          </a:p>
        </p:txBody>
      </p:sp>
      <p:pic>
        <p:nvPicPr>
          <p:cNvPr id="3074" name="Picture 2" descr="Word Of The Month: Hegemony | The ASAP Blog">
            <a:extLst>
              <a:ext uri="{FF2B5EF4-FFF2-40B4-BE49-F238E27FC236}">
                <a16:creationId xmlns:a16="http://schemas.microsoft.com/office/drawing/2014/main" id="{DDF3BC48-6F0D-4A28-9B4B-78559E77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47" y="376416"/>
            <a:ext cx="4200939" cy="20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70FA-87BD-4BC2-AD6B-A26EC1E4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Hegemony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74256-AA9E-4444-8460-10B18818C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Stuart Hall on hegemony…</a:t>
            </a:r>
          </a:p>
          <a:p>
            <a:pPr marL="0" indent="0" algn="ctr">
              <a:buNone/>
            </a:pPr>
            <a:r>
              <a:rPr lang="en-US" dirty="0"/>
              <a:t>“framing of all competing definitions of reality within (the dominant class’) range bringing all alternatives within their horizons of thought.  (The dominant class) sets the limits – mental and structural --- within which subordinate classes ‘live’ and make sense of their subordination in such a way as to sustain the dominance of those ruling over them”</a:t>
            </a:r>
          </a:p>
        </p:txBody>
      </p:sp>
    </p:spTree>
    <p:extLst>
      <p:ext uri="{BB962C8B-B14F-4D97-AF65-F5344CB8AC3E}">
        <p14:creationId xmlns:p14="http://schemas.microsoft.com/office/powerpoint/2010/main" val="29594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0536-13D3-4C39-BE68-40DD4EC2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Hegemony…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5C504-954A-45F3-967C-883A13FD6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Gramsci (Lull ,1995)</a:t>
            </a:r>
          </a:p>
          <a:p>
            <a:endParaRPr lang="en-US" dirty="0"/>
          </a:p>
          <a:p>
            <a:pPr algn="ctr"/>
            <a:r>
              <a:rPr lang="en-US" dirty="0"/>
              <a:t>Hegemony requires that ideological assertions become self-evident cultural assumptions.  Its effectiveness depends on subordinated peoples accepting the dominant ideology as “normal reality or common sense…in active forms of experience and consciousness”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Hegemony can go undetected!!!</a:t>
            </a:r>
          </a:p>
          <a:p>
            <a:pPr algn="ctr"/>
            <a:endParaRPr lang="en-US" dirty="0"/>
          </a:p>
        </p:txBody>
      </p:sp>
      <p:pic>
        <p:nvPicPr>
          <p:cNvPr id="4098" name="Picture 2" descr="Superman: the Modern-Day Messiah (Part 1 of 2) — Now Let's Be Honest">
            <a:extLst>
              <a:ext uri="{FF2B5EF4-FFF2-40B4-BE49-F238E27FC236}">
                <a16:creationId xmlns:a16="http://schemas.microsoft.com/office/drawing/2014/main" id="{A2BA0B85-3F1E-4A31-A001-1491CEA1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5" y="3836710"/>
            <a:ext cx="3501070" cy="21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ap of faith level 3 Man of Steel - YouTube">
            <a:extLst>
              <a:ext uri="{FF2B5EF4-FFF2-40B4-BE49-F238E27FC236}">
                <a16:creationId xmlns:a16="http://schemas.microsoft.com/office/drawing/2014/main" id="{BDE38980-A4C8-45DC-BEC7-195E9485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344" y="4192172"/>
            <a:ext cx="3703231" cy="20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CE96-3655-4512-98F2-4ACF1E7A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Hegemony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65016-60DC-4D2D-BB4E-6027834B0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Counter-Hegemony</a:t>
            </a:r>
          </a:p>
          <a:p>
            <a:pPr lvl="1"/>
            <a:r>
              <a:rPr lang="en-US" dirty="0"/>
              <a:t>Counter-culture…</a:t>
            </a:r>
          </a:p>
          <a:p>
            <a:pPr lvl="2"/>
            <a:r>
              <a:rPr lang="en-US" dirty="0"/>
              <a:t>Resistance to power (Klein, 2016)</a:t>
            </a:r>
          </a:p>
          <a:p>
            <a:pPr lvl="3"/>
            <a:r>
              <a:rPr lang="en-US" dirty="0"/>
              <a:t>Social movements</a:t>
            </a:r>
          </a:p>
          <a:p>
            <a:endParaRPr lang="en-US" dirty="0"/>
          </a:p>
          <a:p>
            <a:r>
              <a:rPr lang="en-US" dirty="0"/>
              <a:t>Hall</a:t>
            </a:r>
          </a:p>
          <a:p>
            <a:pPr lvl="1"/>
            <a:r>
              <a:rPr lang="en-US" dirty="0"/>
              <a:t>Ideological counter-tendencies regularly appear in the seams and cracks of dominant forms…challenging central political positions and cultural assumptions.</a:t>
            </a:r>
          </a:p>
          <a:p>
            <a:pPr lvl="2"/>
            <a:r>
              <a:rPr lang="en-US" dirty="0"/>
              <a:t>Rap music</a:t>
            </a:r>
          </a:p>
          <a:p>
            <a:pPr lvl="2"/>
            <a:r>
              <a:rPr lang="en-US" dirty="0"/>
              <a:t>Rock music</a:t>
            </a:r>
          </a:p>
          <a:p>
            <a:pPr lvl="2"/>
            <a:r>
              <a:rPr lang="en-US" dirty="0"/>
              <a:t>Graffiti</a:t>
            </a:r>
          </a:p>
          <a:p>
            <a:pPr lvl="2" algn="ctr"/>
            <a:endParaRPr lang="en-US" dirty="0"/>
          </a:p>
          <a:p>
            <a:r>
              <a:rPr lang="en-US" dirty="0"/>
              <a:t>Alternative Media (</a:t>
            </a:r>
            <a:r>
              <a:rPr lang="en-US" dirty="0" err="1"/>
              <a:t>Groesheck</a:t>
            </a:r>
            <a:r>
              <a:rPr lang="en-US" dirty="0"/>
              <a:t> and Han, 2011)</a:t>
            </a:r>
          </a:p>
          <a:p>
            <a:pPr lvl="1"/>
            <a:r>
              <a:rPr lang="en-US" dirty="0"/>
              <a:t>Power resistance</a:t>
            </a:r>
          </a:p>
          <a:p>
            <a:pPr lvl="2"/>
            <a:endParaRPr lang="en-US" dirty="0"/>
          </a:p>
          <a:p>
            <a:pPr lvl="2" algn="ctr"/>
            <a:endParaRPr lang="en-US" dirty="0"/>
          </a:p>
          <a:p>
            <a:pPr lvl="2" algn="ctr"/>
            <a:endParaRPr lang="en-US" dirty="0"/>
          </a:p>
        </p:txBody>
      </p:sp>
      <p:pic>
        <p:nvPicPr>
          <p:cNvPr id="4" name="Content Placeholder 3" descr="A picture containing man, table, sitting, computer&#10;&#10;Description automatically generated">
            <a:extLst>
              <a:ext uri="{FF2B5EF4-FFF2-40B4-BE49-F238E27FC236}">
                <a16:creationId xmlns:a16="http://schemas.microsoft.com/office/drawing/2014/main" id="{E77DDB97-DF5B-433B-89E7-15F55105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1258"/>
            <a:ext cx="4380639" cy="246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4D4B-FE4A-4D94-9DF0-C8656AB5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is Futile…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B35047-DF5D-473B-9595-7BD86BF84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You can go with this or that! (Hamster Commercial) - YouTube">
            <a:hlinkClick r:id="rId2"/>
            <a:extLst>
              <a:ext uri="{FF2B5EF4-FFF2-40B4-BE49-F238E27FC236}">
                <a16:creationId xmlns:a16="http://schemas.microsoft.com/office/drawing/2014/main" id="{2BA3A341-FD2F-40AD-910C-9FF94467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78" y="2698551"/>
            <a:ext cx="49286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ngine engine number 9 | Tumblr">
            <a:extLst>
              <a:ext uri="{FF2B5EF4-FFF2-40B4-BE49-F238E27FC236}">
                <a16:creationId xmlns:a16="http://schemas.microsoft.com/office/drawing/2014/main" id="{A37BBA00-3521-4459-BAC3-F0F8726234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8" y="2698550"/>
            <a:ext cx="59698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4166-5268-4359-BAB9-F6237E76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18E3-7C10-4A1F-83B6-2D397DE2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Hall (2018)</a:t>
            </a:r>
          </a:p>
          <a:p>
            <a:pPr lvl="1"/>
            <a:r>
              <a:rPr lang="en-US" dirty="0"/>
              <a:t>Ideology refers to those images, concepts and premises which provide the frameworks through which we represent, interpret, understand and ‘make sense’ of some aspect of social existence.</a:t>
            </a:r>
          </a:p>
          <a:p>
            <a:pPr lvl="2"/>
            <a:r>
              <a:rPr lang="en-US" dirty="0"/>
              <a:t>Carriers of ideology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Althusser (</a:t>
            </a:r>
            <a:r>
              <a:rPr lang="en-US" dirty="0" err="1"/>
              <a:t>Hemlatha</a:t>
            </a:r>
            <a:r>
              <a:rPr lang="en-US" dirty="0"/>
              <a:t>, 2019)</a:t>
            </a:r>
          </a:p>
          <a:p>
            <a:pPr lvl="1"/>
            <a:r>
              <a:rPr lang="en-US" dirty="0"/>
              <a:t>Ideological State Apparatus</a:t>
            </a:r>
          </a:p>
          <a:p>
            <a:pPr lvl="2"/>
            <a:r>
              <a:rPr lang="en-US" dirty="0"/>
              <a:t>Social institutions serve to transmit ideologies</a:t>
            </a:r>
          </a:p>
          <a:p>
            <a:pPr lvl="3"/>
            <a:r>
              <a:rPr lang="en-US" dirty="0"/>
              <a:t>Education</a:t>
            </a:r>
          </a:p>
          <a:p>
            <a:pPr lvl="3"/>
            <a:r>
              <a:rPr lang="en-US" dirty="0"/>
              <a:t>Religion</a:t>
            </a:r>
          </a:p>
          <a:p>
            <a:pPr lvl="3"/>
            <a:r>
              <a:rPr lang="en-US" dirty="0"/>
              <a:t>Family </a:t>
            </a:r>
          </a:p>
          <a:p>
            <a:pPr lvl="3"/>
            <a:r>
              <a:rPr lang="en-US" dirty="0"/>
              <a:t>Trade Unions</a:t>
            </a:r>
          </a:p>
          <a:p>
            <a:pPr lvl="3"/>
            <a:r>
              <a:rPr lang="en-US" dirty="0"/>
              <a:t>Law</a:t>
            </a:r>
          </a:p>
          <a:p>
            <a:pPr lvl="3"/>
            <a:r>
              <a:rPr lang="en-US" sz="1400" b="1" dirty="0"/>
              <a:t>MEDIA</a:t>
            </a:r>
          </a:p>
        </p:txBody>
      </p:sp>
      <p:pic>
        <p:nvPicPr>
          <p:cNvPr id="5124" name="Picture 4" descr="Lacan Read Through the Looking Glass">
            <a:extLst>
              <a:ext uri="{FF2B5EF4-FFF2-40B4-BE49-F238E27FC236}">
                <a16:creationId xmlns:a16="http://schemas.microsoft.com/office/drawing/2014/main" id="{B02F0CAE-EC63-42AF-80E8-D4EA08B51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41" y="2935695"/>
            <a:ext cx="5828567" cy="32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AB9A0756B1CE44A885579893A1CE3B" ma:contentTypeVersion="9" ma:contentTypeDescription="Create a new document." ma:contentTypeScope="" ma:versionID="9fab205a370bd1793fb8c6722e893e07">
  <xsd:schema xmlns:xsd="http://www.w3.org/2001/XMLSchema" xmlns:xs="http://www.w3.org/2001/XMLSchema" xmlns:p="http://schemas.microsoft.com/office/2006/metadata/properties" xmlns:ns3="b0dfc286-919a-46ed-b885-f3f322d62097" targetNamespace="http://schemas.microsoft.com/office/2006/metadata/properties" ma:root="true" ma:fieldsID="245204832117d96f941570e948d60576" ns3:_="">
    <xsd:import namespace="b0dfc286-919a-46ed-b885-f3f322d620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fc286-919a-46ed-b885-f3f322d62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0dfc286-919a-46ed-b885-f3f322d620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D172CC-6580-4D0B-BAC3-464227E41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fc286-919a-46ed-b885-f3f322d62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purl.org/dc/elements/1.1/"/>
    <ds:schemaRef ds:uri="b0dfc286-919a-46ed-b885-f3f322d62097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{C607014A-8CF2-4F7D-A4FF-8C2DBE9B5C41}tf78438558</Template>
  <TotalTime>0</TotalTime>
  <Words>949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SavonVTI</vt:lpstr>
      <vt:lpstr>Is That how they see me Day 2 Hegemony and Ideology</vt:lpstr>
      <vt:lpstr>Hegemony</vt:lpstr>
      <vt:lpstr>Hegemony</vt:lpstr>
      <vt:lpstr>Media Hegemony</vt:lpstr>
      <vt:lpstr>Hegemony</vt:lpstr>
      <vt:lpstr>Hegemony…</vt:lpstr>
      <vt:lpstr>Hegemony</vt:lpstr>
      <vt:lpstr>Resistance is Futile…</vt:lpstr>
      <vt:lpstr>Ideology</vt:lpstr>
      <vt:lpstr>Social Institutions (Normalization)</vt:lpstr>
      <vt:lpstr>Ideology</vt:lpstr>
      <vt:lpstr>Ideology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2020-05-10T05:28:17Z</dcterms:created>
  <dcterms:modified xsi:type="dcterms:W3CDTF">2020-05-17T02:38:29Z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0x0101006EAB9A0756B1CE44A885579893A1CE3B</vt:lpwstr>
  </property>
</Properties>
</file>