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2" r:id="rId6"/>
    <p:sldId id="268" r:id="rId7"/>
    <p:sldId id="266" r:id="rId8"/>
    <p:sldId id="271" r:id="rId9"/>
    <p:sldId id="267" r:id="rId10"/>
    <p:sldId id="265" r:id="rId11"/>
    <p:sldId id="272" r:id="rId12"/>
    <p:sldId id="273" r:id="rId13"/>
    <p:sldId id="263" r:id="rId14"/>
    <p:sldId id="264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E356B-89A9-475D-BC7F-D561F135A43E}" v="4" dt="2020-05-14T17:07:16.363"/>
    <p1510:client id="{9C68191D-1F00-4A3E-999C-03267579034B}" v="70" dt="2020-05-15T14:32:0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-org.mutex.gmu.edu/10.1177/0959353512472482" TargetMode="External"/><Relationship Id="rId2" Type="http://schemas.openxmlformats.org/officeDocument/2006/relationships/hyperlink" Target="https://doi-org.mutex.gmu.edu/10.1080/10570314.2016.12578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-org.mutex.gmu.edu/10.1386/macp.7.2.121_1" TargetMode="External"/><Relationship Id="rId4" Type="http://schemas.openxmlformats.org/officeDocument/2006/relationships/hyperlink" Target="https://doi.org/10.1177/13634607145509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Is That how they see me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Day 4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Sex and Sexuality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Dr. Richard T. Craig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DC4F-82EE-4E13-854C-6A2DB07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and Sexuality…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7B1F-1E71-41B7-B065-889828A1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what kind of sex sells?</a:t>
            </a:r>
          </a:p>
          <a:p>
            <a:r>
              <a:rPr lang="en-US" dirty="0"/>
              <a:t>Does all sex sell equality?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B784-245C-4752-A745-E7513294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LGBTQ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5ABB-0C29-487E-8B2B-AE5DBA19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was the first outwardly gay male or female character in TV?</a:t>
            </a:r>
          </a:p>
          <a:p>
            <a:r>
              <a:rPr lang="en-US" dirty="0"/>
              <a:t>Same Sex Marriage </a:t>
            </a:r>
          </a:p>
          <a:p>
            <a:r>
              <a:rPr lang="en-US" dirty="0"/>
              <a:t>How often do we see same sex couples engage in physical/sexual behavior?</a:t>
            </a:r>
          </a:p>
          <a:p>
            <a:endParaRPr lang="en-US" dirty="0"/>
          </a:p>
        </p:txBody>
      </p:sp>
      <p:pic>
        <p:nvPicPr>
          <p:cNvPr id="2050" name="Picture 2" descr="Fans applaud Batwoman after the show's star Ruby Rose was shown ...">
            <a:extLst>
              <a:ext uri="{FF2B5EF4-FFF2-40B4-BE49-F238E27FC236}">
                <a16:creationId xmlns:a16="http://schemas.microsoft.com/office/drawing/2014/main" id="{55EFDA9B-2F19-4C40-8C16-32378667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64" y="3184454"/>
            <a:ext cx="4756736" cy="28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645B-5820-4130-968F-A16624BC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and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2172-A77F-4A90-A3CF-00835A63E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en-US" dirty="0"/>
              <a:t>With new digital media people are actively negotiating and performing sexual identity, while actively constructing online profiles, avatars, </a:t>
            </a:r>
            <a:r>
              <a:rPr lang="en-US" dirty="0" err="1"/>
              <a:t>etc</a:t>
            </a:r>
            <a:r>
              <a:rPr lang="en-US" dirty="0"/>
              <a:t>… (Ringrose, 2011)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Research Blog: Self-Sexualization in Girls and Moms | Spark Movement">
            <a:extLst>
              <a:ext uri="{FF2B5EF4-FFF2-40B4-BE49-F238E27FC236}">
                <a16:creationId xmlns:a16="http://schemas.microsoft.com/office/drawing/2014/main" id="{55512DC2-B74C-4644-8694-E4E9C671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74520"/>
            <a:ext cx="2606953" cy="15544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90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B4B9-A611-47B2-B5F1-818E4C4A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E189-0D9E-45CF-8D61-D76B4F8D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Aubrey, J. S., Gamble, H., &amp; Hahn, R. (2017). Empowered Sexual Objects? The Priming Influence of Self-Sexualization on Thoughts and Beliefs Related to Gender, Sex, and Power. </a:t>
            </a:r>
            <a:r>
              <a:rPr lang="en-US" i="1" dirty="0"/>
              <a:t>Western Journal of Communication</a:t>
            </a:r>
            <a:r>
              <a:rPr lang="en-US" dirty="0"/>
              <a:t>, </a:t>
            </a:r>
            <a:r>
              <a:rPr lang="en-US" i="1" dirty="0"/>
              <a:t>81</a:t>
            </a:r>
            <a:r>
              <a:rPr lang="en-US" dirty="0"/>
              <a:t>(3), 362–384. </a:t>
            </a:r>
            <a:r>
              <a:rPr lang="en-US" dirty="0">
                <a:hlinkClick r:id="rId2"/>
              </a:rPr>
              <a:t>https://doi-org.mutex.gmu.edu/10.1080/10570314.2016.1257822</a:t>
            </a:r>
            <a:endParaRPr lang="en-US" dirty="0"/>
          </a:p>
          <a:p>
            <a:r>
              <a:rPr lang="en-US" dirty="0"/>
              <a:t>Lamb, S., </a:t>
            </a:r>
            <a:r>
              <a:rPr lang="en-US" dirty="0" err="1"/>
              <a:t>Graling</a:t>
            </a:r>
            <a:r>
              <a:rPr lang="en-US" dirty="0"/>
              <a:t>, K., &amp; Wheeler, E. E. (2013). ‘Pole-</a:t>
            </a:r>
            <a:r>
              <a:rPr lang="en-US" dirty="0" err="1"/>
              <a:t>arized</a:t>
            </a:r>
            <a:r>
              <a:rPr lang="en-US" dirty="0"/>
              <a:t>’ discourse: An analysis of responses to Miley Cyrus’s Teen Choice Awards pole dance. </a:t>
            </a:r>
            <a:r>
              <a:rPr lang="en-US" i="1" dirty="0"/>
              <a:t>Feminism &amp; Psychology</a:t>
            </a:r>
            <a:r>
              <a:rPr lang="en-US" dirty="0"/>
              <a:t>, </a:t>
            </a:r>
            <a:r>
              <a:rPr lang="en-US" i="1" dirty="0"/>
              <a:t>23</a:t>
            </a:r>
            <a:r>
              <a:rPr lang="en-US" dirty="0"/>
              <a:t>(2), 163–183. https://doi.org/</a:t>
            </a:r>
            <a:r>
              <a:rPr lang="en-US" dirty="0">
                <a:hlinkClick r:id="rId3"/>
              </a:rPr>
              <a:t>10.1177/0959353512472482</a:t>
            </a:r>
            <a:endParaRPr lang="en-US" dirty="0"/>
          </a:p>
          <a:p>
            <a:r>
              <a:rPr lang="en-US" dirty="0"/>
              <a:t>Jackson, S., &amp; </a:t>
            </a:r>
            <a:r>
              <a:rPr lang="en-US" dirty="0" err="1"/>
              <a:t>Vares</a:t>
            </a:r>
            <a:r>
              <a:rPr lang="en-US" dirty="0"/>
              <a:t>, T. (2015). ‘Too many bad role models for us girls’: Girls, female pop celebrities and ‘sexualization.’ </a:t>
            </a:r>
            <a:r>
              <a:rPr lang="en-US" i="1" dirty="0"/>
              <a:t>Sexualities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(4), 480–498. </a:t>
            </a:r>
            <a:r>
              <a:rPr lang="en-US" dirty="0">
                <a:hlinkClick r:id="rId4"/>
              </a:rPr>
              <a:t>https://doi.org/10.1177/1363460714550905</a:t>
            </a:r>
            <a:endParaRPr lang="en-US" dirty="0"/>
          </a:p>
          <a:p>
            <a:r>
              <a:rPr lang="en-US" dirty="0"/>
              <a:t>McDade-Montez, E., Wallander, J. &amp; Cameron, L. (2017). Sexualization in U.S. Latina and White Girls’ Preferred Children’s Television Programs. </a:t>
            </a:r>
            <a:r>
              <a:rPr lang="en-US" i="1" dirty="0"/>
              <a:t>Sex Roles</a:t>
            </a:r>
            <a:r>
              <a:rPr lang="en-US" dirty="0"/>
              <a:t> </a:t>
            </a:r>
            <a:r>
              <a:rPr lang="en-US" b="1" dirty="0"/>
              <a:t>77, </a:t>
            </a:r>
            <a:r>
              <a:rPr lang="en-US" dirty="0"/>
              <a:t>1–15 https://doi.org/10.1007/s11199-016-0692-0</a:t>
            </a:r>
          </a:p>
          <a:p>
            <a:r>
              <a:rPr lang="en-US" dirty="0"/>
              <a:t>Ringrose, J. (2011). Gendered risks and opportunities? Exploring teen girls’ digitized sexual identities in postfeminist media contexts. </a:t>
            </a:r>
            <a:r>
              <a:rPr lang="en-US" i="1" dirty="0"/>
              <a:t>International Journal of Media &amp; Cultural Politics</a:t>
            </a:r>
            <a:r>
              <a:rPr lang="en-US" dirty="0"/>
              <a:t>, </a:t>
            </a:r>
            <a:r>
              <a:rPr lang="en-US" i="1" dirty="0"/>
              <a:t>7</a:t>
            </a:r>
            <a:r>
              <a:rPr lang="en-US" dirty="0"/>
              <a:t>(2), 121–138. </a:t>
            </a:r>
            <a:r>
              <a:rPr lang="en-US" dirty="0">
                <a:hlinkClick r:id="rId5"/>
              </a:rPr>
              <a:t>https://doi-org.mutex.gmu.edu/10.1386/macp.7.2.121_1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3461-1858-4271-AEA7-F674F9C3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and Sexuality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867AC-54B2-4265-9E56-21E578C67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sz="4800" dirty="0"/>
              <a:t>SEX SELLS!!!</a:t>
            </a:r>
          </a:p>
        </p:txBody>
      </p:sp>
    </p:spTree>
    <p:extLst>
      <p:ext uri="{BB962C8B-B14F-4D97-AF65-F5344CB8AC3E}">
        <p14:creationId xmlns:p14="http://schemas.microsoft.com/office/powerpoint/2010/main" val="24464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C6AD-F170-4FAD-8CB9-EDD5EC0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Sells…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88AE-E044-4805-B7A6-A7604C4C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Mainstreaming of sex</a:t>
            </a:r>
          </a:p>
          <a:p>
            <a:pPr lvl="1"/>
            <a:r>
              <a:rPr lang="en-US" dirty="0"/>
              <a:t>Music videos riddled with sex</a:t>
            </a:r>
          </a:p>
          <a:p>
            <a:pPr lvl="2"/>
            <a:r>
              <a:rPr lang="en-US" dirty="0"/>
              <a:t>Research has shown that music videos are effective schematic priming agents for attitudes and beliefs about gender and sexuality </a:t>
            </a:r>
            <a:r>
              <a:rPr lang="en-US"/>
              <a:t>(Aubrey, 2011)</a:t>
            </a:r>
            <a:endParaRPr lang="en-US" dirty="0"/>
          </a:p>
        </p:txBody>
      </p:sp>
      <p:pic>
        <p:nvPicPr>
          <p:cNvPr id="4098" name="Picture 2" descr="Rihanna's raunchy video for Pour It Up banned after only 10 ...">
            <a:extLst>
              <a:ext uri="{FF2B5EF4-FFF2-40B4-BE49-F238E27FC236}">
                <a16:creationId xmlns:a16="http://schemas.microsoft.com/office/drawing/2014/main" id="{2268B196-2611-4233-80AF-8CB849AC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94" y="3968435"/>
            <a:ext cx="2790385" cy="14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wny Kitaen writhing in Whitesnake's video “Here I Go Again” (1982)">
            <a:extLst>
              <a:ext uri="{FF2B5EF4-FFF2-40B4-BE49-F238E27FC236}">
                <a16:creationId xmlns:a16="http://schemas.microsoft.com/office/drawing/2014/main" id="{5C80EAC5-5990-406C-9FE0-8C084A91D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80" y="3453574"/>
            <a:ext cx="2190304" cy="16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Day in Country Music History: Trace Adkins Invents a New ...">
            <a:extLst>
              <a:ext uri="{FF2B5EF4-FFF2-40B4-BE49-F238E27FC236}">
                <a16:creationId xmlns:a16="http://schemas.microsoft.com/office/drawing/2014/main" id="{C7AB93EB-D16C-4760-A19B-A0C8D428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0" y="4841827"/>
            <a:ext cx="230428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exualization of Women in Music Videos by Rachel Fracassi ...">
            <a:extLst>
              <a:ext uri="{FF2B5EF4-FFF2-40B4-BE49-F238E27FC236}">
                <a16:creationId xmlns:a16="http://schemas.microsoft.com/office/drawing/2014/main" id="{5C9DC66D-2248-4184-BEEC-0B2F2E22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602560"/>
            <a:ext cx="25527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65CD-9DA2-46B1-851A-2434682B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3DAB-DDFB-49DF-80D8-7609461D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/>
          </a:p>
          <a:p>
            <a:r>
              <a:rPr lang="en-US" dirty="0"/>
              <a:t>American Psychological Association</a:t>
            </a:r>
          </a:p>
          <a:p>
            <a:pPr lvl="1"/>
            <a:r>
              <a:rPr lang="en-US" dirty="0"/>
              <a:t>Designates sexualization as something that happens to women and girls.</a:t>
            </a:r>
          </a:p>
          <a:p>
            <a:pPr lvl="2"/>
            <a:r>
              <a:rPr lang="en-US" dirty="0"/>
              <a:t>In this frame then …sexualization is a byproduct of power relationships…</a:t>
            </a:r>
          </a:p>
          <a:p>
            <a:pPr lvl="1"/>
            <a:endParaRPr lang="en-US" dirty="0"/>
          </a:p>
          <a:p>
            <a:r>
              <a:rPr lang="en-US" dirty="0"/>
              <a:t>Gill (2012) See Jackson and </a:t>
            </a:r>
            <a:r>
              <a:rPr lang="en-US" dirty="0" err="1"/>
              <a:t>Vares</a:t>
            </a:r>
            <a:endParaRPr lang="en-US" dirty="0"/>
          </a:p>
          <a:p>
            <a:pPr lvl="1"/>
            <a:r>
              <a:rPr lang="en-US" dirty="0"/>
              <a:t>Sexualization = saturation of sexual representation and discourses, and in which pornography has become increasingly influential and porous…to the point of permeating mainstream contemporary culture.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Women, Sexualization, and Ads | The blog of the luxury master students">
            <a:extLst>
              <a:ext uri="{FF2B5EF4-FFF2-40B4-BE49-F238E27FC236}">
                <a16:creationId xmlns:a16="http://schemas.microsoft.com/office/drawing/2014/main" id="{B17B293D-83A3-4F4C-AF1C-1D78D836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35" y="2030370"/>
            <a:ext cx="2367723" cy="17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ley Cyrus performs as Black Mirror's Ashley O at Glastonbury in ...">
            <a:extLst>
              <a:ext uri="{FF2B5EF4-FFF2-40B4-BE49-F238E27FC236}">
                <a16:creationId xmlns:a16="http://schemas.microsoft.com/office/drawing/2014/main" id="{8395649E-3673-40E3-B5FC-8DA31431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05" y="4574126"/>
            <a:ext cx="1096149" cy="16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D41A-9FCC-4452-ADA1-4C973D99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Sexualization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6BF47-12D4-4270-9F40-6223E569C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Sexualization occurs when (Aubrey, 2017)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 persons’ value comes from her sexual appeal and not from other characteristics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 person’s attractiveness is inextricably linked to her sexual appeal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 person is sexually objectified (made into a thing for others sexual use)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 person has sexuality inappropriately imposed upon the self</a:t>
            </a:r>
          </a:p>
          <a:p>
            <a:pPr lvl="1"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Self-sexualization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Empowering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Reflect sexual power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Infers artist has control of their sexuality</a:t>
            </a:r>
          </a:p>
          <a:p>
            <a:pPr lvl="2">
              <a:lnSpc>
                <a:spcPct val="90000"/>
              </a:lnSpc>
            </a:pPr>
            <a:endParaRPr lang="en-US" sz="1500" dirty="0"/>
          </a:p>
          <a:p>
            <a:pPr lvl="2">
              <a:lnSpc>
                <a:spcPct val="90000"/>
              </a:lnSpc>
            </a:pPr>
            <a:r>
              <a:rPr lang="en-US" sz="1500" dirty="0"/>
              <a:t>Self-sexualization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A choice that girls and women make to conform to norms of sexiness in culture in order to get rewards (APA 2007; Lamb et al., 2013)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pic>
        <p:nvPicPr>
          <p:cNvPr id="6146" name="Picture 2" descr="Nicki Minaj Sexy Pictures | POPSUGAR Celebrity">
            <a:extLst>
              <a:ext uri="{FF2B5EF4-FFF2-40B4-BE49-F238E27FC236}">
                <a16:creationId xmlns:a16="http://schemas.microsoft.com/office/drawing/2014/main" id="{4132D23E-2829-42F4-8935-A8BD5DFF5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6540"/>
          <a:stretch/>
        </p:blipFill>
        <p:spPr bwMode="auto">
          <a:xfrm>
            <a:off x="5730240" y="4273964"/>
            <a:ext cx="2037471" cy="163796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How Lizzo is Changing the Game - Aoife Smith - Medium">
            <a:extLst>
              <a:ext uri="{FF2B5EF4-FFF2-40B4-BE49-F238E27FC236}">
                <a16:creationId xmlns:a16="http://schemas.microsoft.com/office/drawing/2014/main" id="{CA6BFAF7-BAF2-4C89-8D56-A5D41C9A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23" y="4222278"/>
            <a:ext cx="1351722" cy="16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e on Rude Boy': The sexualisation of modern music">
            <a:extLst>
              <a:ext uri="{FF2B5EF4-FFF2-40B4-BE49-F238E27FC236}">
                <a16:creationId xmlns:a16="http://schemas.microsoft.com/office/drawing/2014/main" id="{890C117D-CCD3-45C7-A966-05452937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2472512"/>
            <a:ext cx="2743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7350-D2FE-43B6-8280-88A9E02E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Hypersexualization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9702-5D00-4606-A907-D55BD9EA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Feminine </a:t>
            </a:r>
            <a:r>
              <a:rPr lang="en-US" dirty="0" err="1"/>
              <a:t>Hypersexualization</a:t>
            </a:r>
            <a:endParaRPr lang="en-US" dirty="0"/>
          </a:p>
          <a:p>
            <a:pPr lvl="2"/>
            <a:r>
              <a:rPr lang="en-US"/>
              <a:t>Incited </a:t>
            </a:r>
            <a:r>
              <a:rPr lang="en-US" dirty="0"/>
              <a:t>moral panic</a:t>
            </a:r>
          </a:p>
          <a:p>
            <a:pPr lvl="1"/>
            <a:r>
              <a:rPr lang="en-US" dirty="0"/>
              <a:t>Pervasive in media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The Scary Trend in Children's Dance - Counter Culture Mom">
            <a:extLst>
              <a:ext uri="{FF2B5EF4-FFF2-40B4-BE49-F238E27FC236}">
                <a16:creationId xmlns:a16="http://schemas.microsoft.com/office/drawing/2014/main" id="{93FAC06E-667B-499C-BCD9-412F85BE8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263141"/>
            <a:ext cx="3389142" cy="19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at parents can do to combat sexualization | YWCA Blog">
            <a:extLst>
              <a:ext uri="{FF2B5EF4-FFF2-40B4-BE49-F238E27FC236}">
                <a16:creationId xmlns:a16="http://schemas.microsoft.com/office/drawing/2014/main" id="{D250E750-F860-4D5F-BA0D-FFB37B1E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4802228"/>
            <a:ext cx="3416882" cy="13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5623-1AAF-4C35-8A48-A34A4D24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ECCA-77B1-4F2B-8A66-029C52AA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Pornography increasingly deregulated in U.S.</a:t>
            </a:r>
          </a:p>
          <a:p>
            <a:pPr lvl="1"/>
            <a:r>
              <a:rPr lang="en-US" dirty="0"/>
              <a:t>Youth draw on “porno-discourses” in the development of their sexual identity (Ringrose, 2011)</a:t>
            </a:r>
          </a:p>
          <a:p>
            <a:pPr lvl="2"/>
            <a:r>
              <a:rPr lang="en-US" dirty="0"/>
              <a:t>New found sexual agency</a:t>
            </a:r>
          </a:p>
          <a:p>
            <a:pPr lvl="3"/>
            <a:r>
              <a:rPr lang="en-US" dirty="0"/>
              <a:t>How does this impact young women and men?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Normalization of sexually explicit content…</a:t>
            </a:r>
          </a:p>
          <a:p>
            <a:pPr lvl="1" algn="just"/>
            <a:r>
              <a:rPr lang="en-US" dirty="0"/>
              <a:t>Normalization of pornography</a:t>
            </a:r>
          </a:p>
          <a:p>
            <a:endParaRPr lang="en-US" dirty="0"/>
          </a:p>
          <a:p>
            <a:r>
              <a:rPr lang="en-US"/>
              <a:t>Porno-chic Styling </a:t>
            </a:r>
            <a:r>
              <a:rPr lang="en-US" dirty="0"/>
              <a:t>(Attwood, 2009) see Jackson and </a:t>
            </a:r>
            <a:r>
              <a:rPr lang="en-US" dirty="0" err="1"/>
              <a:t>Vares</a:t>
            </a:r>
            <a:endParaRPr lang="en-US" dirty="0"/>
          </a:p>
          <a:p>
            <a:pPr lvl="1"/>
            <a:r>
              <a:rPr lang="en-US" dirty="0"/>
              <a:t>A porn-styled aesthetic in fashion</a:t>
            </a:r>
          </a:p>
          <a:p>
            <a:pPr lvl="2"/>
            <a:r>
              <a:rPr lang="en-US" dirty="0"/>
              <a:t>Hyper-femininity (</a:t>
            </a:r>
            <a:r>
              <a:rPr lang="en-US" dirty="0" err="1"/>
              <a:t>stelleto</a:t>
            </a:r>
            <a:r>
              <a:rPr lang="en-US" dirty="0"/>
              <a:t> heels, heavy make-up)</a:t>
            </a:r>
          </a:p>
          <a:p>
            <a:pPr lvl="2"/>
            <a:r>
              <a:rPr lang="en-US" dirty="0"/>
              <a:t>Hypersexuality (body-exposing and/or clothing emphasizing breast and hips)</a:t>
            </a:r>
          </a:p>
          <a:p>
            <a:pPr lvl="2"/>
            <a:r>
              <a:rPr lang="en-US" dirty="0"/>
              <a:t>Perpetually sexually desiring (being “up for it”)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DC1D-D221-4F61-AF95-92D12E02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Sexualization…</a:t>
            </a:r>
          </a:p>
        </p:txBody>
      </p:sp>
      <p:pic>
        <p:nvPicPr>
          <p:cNvPr id="4098" name="Picture 2" descr="Sexualization of the Male Body On Film - The Good Men Project">
            <a:extLst>
              <a:ext uri="{FF2B5EF4-FFF2-40B4-BE49-F238E27FC236}">
                <a16:creationId xmlns:a16="http://schemas.microsoft.com/office/drawing/2014/main" id="{83F39453-0C2E-40EA-AD9D-9A10223D1B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12088" b="1"/>
          <a:stretch/>
        </p:blipFill>
        <p:spPr bwMode="auto">
          <a:xfrm>
            <a:off x="3480632" y="2838377"/>
            <a:ext cx="4457419" cy="284680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CECF24-1A9C-4CF1-8FF2-872246CA6F46}"/>
              </a:ext>
            </a:extLst>
          </p:cNvPr>
          <p:cNvSpPr/>
          <p:nvPr/>
        </p:nvSpPr>
        <p:spPr>
          <a:xfrm>
            <a:off x="742122" y="21031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it’s about power…Can the male body be sexualized?...</a:t>
            </a:r>
          </a:p>
        </p:txBody>
      </p:sp>
    </p:spTree>
    <p:extLst>
      <p:ext uri="{BB962C8B-B14F-4D97-AF65-F5344CB8AC3E}">
        <p14:creationId xmlns:p14="http://schemas.microsoft.com/office/powerpoint/2010/main" val="12331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E759-3B15-4061-AEEB-BEE97564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1DA97-068A-436C-8A2D-EB9E17E05096}"/>
              </a:ext>
            </a:extLst>
          </p:cNvPr>
          <p:cNvSpPr txBox="1">
            <a:spLocks/>
          </p:cNvSpPr>
          <p:nvPr/>
        </p:nvSpPr>
        <p:spPr>
          <a:xfrm>
            <a:off x="1015218" y="2103120"/>
            <a:ext cx="4663440" cy="374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it’s about power…Can the male body be sexualized?...</a:t>
            </a:r>
          </a:p>
          <a:p>
            <a:r>
              <a:rPr lang="en-US" dirty="0"/>
              <a:t>Sexualization of the “Other” </a:t>
            </a:r>
          </a:p>
          <a:p>
            <a:pPr lvl="1"/>
            <a:r>
              <a:rPr lang="en-US" dirty="0"/>
              <a:t>The Black “Other” based on systems of</a:t>
            </a:r>
          </a:p>
          <a:p>
            <a:pPr lvl="2"/>
            <a:r>
              <a:rPr lang="en-US" dirty="0"/>
              <a:t>Sexual exploitation</a:t>
            </a:r>
          </a:p>
          <a:p>
            <a:pPr lvl="2"/>
            <a:r>
              <a:rPr lang="en-US" dirty="0"/>
              <a:t>Commodification</a:t>
            </a:r>
          </a:p>
          <a:p>
            <a:pPr lvl="2"/>
            <a:r>
              <a:rPr lang="en-US" dirty="0"/>
              <a:t>Stereotypes</a:t>
            </a:r>
          </a:p>
          <a:p>
            <a:pPr lvl="2"/>
            <a:r>
              <a:rPr lang="en-US" dirty="0"/>
              <a:t>Ideologies of promiscuity</a:t>
            </a:r>
          </a:p>
          <a:p>
            <a:pPr lvl="1"/>
            <a:r>
              <a:rPr lang="en-US" dirty="0"/>
              <a:t>Latin(x)</a:t>
            </a:r>
          </a:p>
          <a:p>
            <a:pPr lvl="2"/>
            <a:r>
              <a:rPr lang="en-US" dirty="0"/>
              <a:t>Exoticizing </a:t>
            </a:r>
          </a:p>
          <a:p>
            <a:pPr lvl="2"/>
            <a:r>
              <a:rPr lang="en-US" dirty="0"/>
              <a:t>Tropicalizing</a:t>
            </a:r>
          </a:p>
          <a:p>
            <a:r>
              <a:rPr lang="en-US" dirty="0" err="1"/>
              <a:t>Desexualization</a:t>
            </a:r>
            <a:endParaRPr lang="en-US" dirty="0"/>
          </a:p>
          <a:p>
            <a:pPr lvl="1"/>
            <a:r>
              <a:rPr lang="en-US" dirty="0"/>
              <a:t>Of the Asian Male Body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2" descr="Blaxploitation Films">
            <a:extLst>
              <a:ext uri="{FF2B5EF4-FFF2-40B4-BE49-F238E27FC236}">
                <a16:creationId xmlns:a16="http://schemas.microsoft.com/office/drawing/2014/main" id="{463416FF-8C7F-4402-80DE-BFC7769E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28" y="1814692"/>
            <a:ext cx="3521351" cy="15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omeo Must Die (2000)">
            <a:extLst>
              <a:ext uri="{FF2B5EF4-FFF2-40B4-BE49-F238E27FC236}">
                <a16:creationId xmlns:a16="http://schemas.microsoft.com/office/drawing/2014/main" id="{E1B38BBB-1E8D-4C2C-8383-131CB66F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19" y="5308579"/>
            <a:ext cx="1941359" cy="10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omeo Must Die Movie - Home | Facebook">
            <a:extLst>
              <a:ext uri="{FF2B5EF4-FFF2-40B4-BE49-F238E27FC236}">
                <a16:creationId xmlns:a16="http://schemas.microsoft.com/office/drawing/2014/main" id="{EA6D0B31-125E-4B9E-A5DB-EFF8A246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83" y="5308578"/>
            <a:ext cx="1590999" cy="10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our Latino Stereotypes That Need to be Stopped | College News">
            <a:extLst>
              <a:ext uri="{FF2B5EF4-FFF2-40B4-BE49-F238E27FC236}">
                <a16:creationId xmlns:a16="http://schemas.microsoft.com/office/drawing/2014/main" id="{54F346A0-3FB8-4C24-85FD-FD6239FE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60" y="3751133"/>
            <a:ext cx="30238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dfc286-919a-46ed-b885-f3f322d620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B9A0756B1CE44A885579893A1CE3B" ma:contentTypeVersion="9" ma:contentTypeDescription="Create a new document." ma:contentTypeScope="" ma:versionID="9fab205a370bd1793fb8c6722e893e07">
  <xsd:schema xmlns:xsd="http://www.w3.org/2001/XMLSchema" xmlns:xs="http://www.w3.org/2001/XMLSchema" xmlns:p="http://schemas.microsoft.com/office/2006/metadata/properties" xmlns:ns3="b0dfc286-919a-46ed-b885-f3f322d62097" targetNamespace="http://schemas.microsoft.com/office/2006/metadata/properties" ma:root="true" ma:fieldsID="245204832117d96f941570e948d60576" ns3:_="">
    <xsd:import namespace="b0dfc286-919a-46ed-b885-f3f322d62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c286-919a-46ed-b885-f3f322d62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0dfc286-919a-46ed-b885-f3f322d62097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F03D8-D92E-4FE4-97BE-ABAC5C6C9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fc286-919a-46ed-b885-f3f322d62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SavonVTI</vt:lpstr>
      <vt:lpstr>Is That how they see me Day 4 Sex and Sexuality</vt:lpstr>
      <vt:lpstr>Sex and Sexuality</vt:lpstr>
      <vt:lpstr>Sex Sells…</vt:lpstr>
      <vt:lpstr>Sexualization</vt:lpstr>
      <vt:lpstr>Sexualization</vt:lpstr>
      <vt:lpstr>Hypersexualization</vt:lpstr>
      <vt:lpstr>Pornification</vt:lpstr>
      <vt:lpstr>Sexualization…</vt:lpstr>
      <vt:lpstr>Sexualization</vt:lpstr>
      <vt:lpstr>Sex and Sexuality…</vt:lpstr>
      <vt:lpstr>LGBTQ</vt:lpstr>
      <vt:lpstr>21st century and on…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That how they see me Day 4 Sex and Sexuality</dc:title>
  <dc:creator/>
  <cp:lastModifiedBy/>
  <cp:revision>2</cp:revision>
  <dcterms:created xsi:type="dcterms:W3CDTF">2020-05-14T14:26:57Z</dcterms:created>
  <dcterms:modified xsi:type="dcterms:W3CDTF">2020-05-17T19:27:26Z</dcterms:modified>
</cp:coreProperties>
</file>