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4" r:id="rId6"/>
    <p:sldId id="265" r:id="rId7"/>
    <p:sldId id="262" r:id="rId8"/>
    <p:sldId id="267" r:id="rId9"/>
    <p:sldId id="271" r:id="rId10"/>
    <p:sldId id="269" r:id="rId11"/>
    <p:sldId id="270" r:id="rId12"/>
    <p:sldId id="266" r:id="rId13"/>
    <p:sldId id="268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01ECE2-B48C-405C-96C1-08EF95AAFD96}" v="41" dt="2020-05-15T13:19:47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-org.mutex.gmu.edu/10.1177/0276146717733788" TargetMode="External"/><Relationship Id="rId2" Type="http://schemas.openxmlformats.org/officeDocument/2006/relationships/hyperlink" Target="https://doi-org.mutex.gmu.edu/10.1080/14680777.2011.64797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This is how they see </a:t>
            </a:r>
            <a:r>
              <a:rPr lang="en-US" sz="4000" dirty="0" err="1">
                <a:solidFill>
                  <a:schemeClr val="tx1"/>
                </a:solidFill>
              </a:rPr>
              <a:t>mE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Day 5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Socio-Economic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Richard T. Craig, PhD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George Mason University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7058-440E-4B60-9476-33B234BA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Authenticity…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F9F46-BB48-4BCB-808B-4114C4DDE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61BCE-353A-4E02-97D6-3C3CBEA46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0061-D078-47E9-BF9D-B80C9EA9E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Behm-Morawitz</a:t>
            </a:r>
            <a:r>
              <a:rPr lang="en-US" dirty="0"/>
              <a:t>, E., Miller, B. M., &amp; Lewallen, J. (2018). A Model for Quantitatively Analyzing Representations of Social Class in Screen Media. </a:t>
            </a:r>
            <a:r>
              <a:rPr lang="en-US" i="1" dirty="0"/>
              <a:t>Communication Research Reports</a:t>
            </a:r>
            <a:r>
              <a:rPr lang="en-US" dirty="0"/>
              <a:t>, </a:t>
            </a:r>
            <a:r>
              <a:rPr lang="en-US" i="1" dirty="0"/>
              <a:t>35</a:t>
            </a:r>
            <a:r>
              <a:rPr lang="en-US" dirty="0"/>
              <a:t>(3), 210–221. https://doi-org.mutex.gmu.edu/10.1080/08824096.2018.1428544</a:t>
            </a:r>
          </a:p>
          <a:p>
            <a:r>
              <a:rPr lang="en-US" dirty="0"/>
              <a:t>Bunds, K. S., Newman, J. I., &amp; </a:t>
            </a:r>
            <a:r>
              <a:rPr lang="en-US" dirty="0" err="1"/>
              <a:t>Giardina</a:t>
            </a:r>
            <a:r>
              <a:rPr lang="en-US" dirty="0"/>
              <a:t>, M. D. (2015). The Spectacle of Disposability: </a:t>
            </a:r>
            <a:r>
              <a:rPr lang="en-US" dirty="0" err="1"/>
              <a:t>Bumfights</a:t>
            </a:r>
            <a:r>
              <a:rPr lang="en-US" dirty="0"/>
              <a:t>, Commodity Abjection, and the Politics of Homelessness. </a:t>
            </a:r>
            <a:r>
              <a:rPr lang="en-US" i="1" dirty="0"/>
              <a:t>Critical Studies in Media Communication</a:t>
            </a:r>
            <a:r>
              <a:rPr lang="en-US" dirty="0"/>
              <a:t>, </a:t>
            </a:r>
            <a:r>
              <a:rPr lang="en-US" i="1" dirty="0"/>
              <a:t>32</a:t>
            </a:r>
            <a:r>
              <a:rPr lang="en-US" dirty="0"/>
              <a:t>(4), 272–286. https://doi-org.mutex.gmu.edu/10.1080/15295036.2014.944928</a:t>
            </a:r>
          </a:p>
          <a:p>
            <a:r>
              <a:rPr lang="en-US" dirty="0"/>
              <a:t>Lee, M. J., &amp; </a:t>
            </a:r>
            <a:r>
              <a:rPr lang="en-US" dirty="0" err="1"/>
              <a:t>Moscowitz</a:t>
            </a:r>
            <a:r>
              <a:rPr lang="en-US" dirty="0"/>
              <a:t>, L. (2013). The “Rich Bitch”: Class and Gender on the Real Housewives of New York City. </a:t>
            </a:r>
            <a:r>
              <a:rPr lang="en-US" i="1" dirty="0"/>
              <a:t>Feminist Media Studies</a:t>
            </a:r>
            <a:r>
              <a:rPr lang="en-US" dirty="0"/>
              <a:t>, </a:t>
            </a:r>
            <a:r>
              <a:rPr lang="en-US" i="1" dirty="0"/>
              <a:t>13</a:t>
            </a:r>
            <a:r>
              <a:rPr lang="en-US" dirty="0"/>
              <a:t>(1), 64–82. </a:t>
            </a:r>
            <a:r>
              <a:rPr lang="en-US" dirty="0">
                <a:hlinkClick r:id="rId2"/>
              </a:rPr>
              <a:t>https://doi-org.mutex.gmu.edu/10.1080/14680777.2011.647971</a:t>
            </a:r>
            <a:endParaRPr lang="en-US" dirty="0"/>
          </a:p>
          <a:p>
            <a:r>
              <a:rPr lang="en-US" dirty="0"/>
              <a:t>O’Sullivan, S. E. M. (2016). Playing “Redneck”: White Masculinity and Working-Class Performance on Duck Dynasty. </a:t>
            </a:r>
            <a:r>
              <a:rPr lang="en-US" i="1" dirty="0"/>
              <a:t>Journal of Popular Culture</a:t>
            </a:r>
            <a:r>
              <a:rPr lang="en-US" dirty="0"/>
              <a:t>, </a:t>
            </a:r>
            <a:r>
              <a:rPr lang="en-US" i="1" dirty="0"/>
              <a:t>49</a:t>
            </a:r>
            <a:r>
              <a:rPr lang="en-US" dirty="0"/>
              <a:t>(2), 367–384. https://doi-org.mutex.gmu.edu/10.1111/jpcu.12403</a:t>
            </a:r>
          </a:p>
          <a:p>
            <a:r>
              <a:rPr lang="en-US" dirty="0"/>
              <a:t>Paulson, E. L., &amp; O, G. T. C. (2018). Marketing Social Class and Ideology in Post-World-War-Two American Print Advertising. </a:t>
            </a:r>
            <a:r>
              <a:rPr lang="en-US" i="1" dirty="0"/>
              <a:t>Journal of </a:t>
            </a:r>
            <a:r>
              <a:rPr lang="en-US" i="1" dirty="0" err="1"/>
              <a:t>Macromarketing</a:t>
            </a:r>
            <a:r>
              <a:rPr lang="en-US" dirty="0"/>
              <a:t>, </a:t>
            </a:r>
            <a:r>
              <a:rPr lang="en-US" i="1" dirty="0"/>
              <a:t>38</a:t>
            </a:r>
            <a:r>
              <a:rPr lang="en-US" dirty="0"/>
              <a:t>(1), 7–28. </a:t>
            </a:r>
            <a:r>
              <a:rPr lang="en-US" dirty="0">
                <a:hlinkClick r:id="rId3"/>
              </a:rPr>
              <a:t>https://doi-org.mutex.gmu.edu/10.1177/0276146717733788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5A19-C1E8-455C-9DE3-39D8F4A4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Social-Class…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5327-4294-4614-857C-2B0E13F7A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most fundamental dimensions of social organization…</a:t>
            </a:r>
          </a:p>
          <a:p>
            <a:pPr lvl="1"/>
            <a:r>
              <a:rPr lang="en-US" dirty="0"/>
              <a:t>Organization of individuals into groups </a:t>
            </a:r>
          </a:p>
          <a:p>
            <a:pPr lvl="1"/>
            <a:r>
              <a:rPr lang="en-US" dirty="0"/>
              <a:t>Arranged </a:t>
            </a:r>
            <a:r>
              <a:rPr lang="en-US" dirty="0" err="1"/>
              <a:t>hierarchaly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Marx</a:t>
            </a:r>
          </a:p>
          <a:p>
            <a:pPr lvl="1"/>
            <a:r>
              <a:rPr lang="en-US" dirty="0"/>
              <a:t>Based in Marxism…social class determined by individuals relationship to power and production</a:t>
            </a:r>
          </a:p>
          <a:p>
            <a:pPr lvl="2"/>
            <a:r>
              <a:rPr lang="en-US" dirty="0"/>
              <a:t>Does individual posses the power to produce?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7741A-7DEE-4B75-8E37-30E0F5481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Social-Class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701F8-A042-4AEE-A4A3-EE4126A4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Weber 3 elements of social class</a:t>
            </a:r>
          </a:p>
          <a:p>
            <a:pPr lvl="1"/>
            <a:r>
              <a:rPr lang="en-US" dirty="0"/>
              <a:t>Economic position</a:t>
            </a:r>
          </a:p>
          <a:p>
            <a:pPr lvl="1"/>
            <a:r>
              <a:rPr lang="en-US" dirty="0"/>
              <a:t>Social status or prestige</a:t>
            </a:r>
          </a:p>
          <a:p>
            <a:pPr lvl="1"/>
            <a:r>
              <a:rPr lang="en-US" dirty="0"/>
              <a:t>Power</a:t>
            </a:r>
          </a:p>
          <a:p>
            <a:pPr lvl="2"/>
            <a:r>
              <a:rPr lang="en-US" dirty="0"/>
              <a:t>Some scholars also include</a:t>
            </a:r>
          </a:p>
          <a:p>
            <a:pPr lvl="3"/>
            <a:r>
              <a:rPr lang="en-US" dirty="0"/>
              <a:t>Education</a:t>
            </a:r>
          </a:p>
          <a:p>
            <a:pPr lvl="3"/>
            <a:r>
              <a:rPr lang="en-US" dirty="0"/>
              <a:t>Occupation</a:t>
            </a:r>
          </a:p>
          <a:p>
            <a:pPr lvl="3"/>
            <a:r>
              <a:rPr lang="en-US" dirty="0"/>
              <a:t>Income</a:t>
            </a:r>
          </a:p>
          <a:p>
            <a:pPr lvl="3"/>
            <a:r>
              <a:rPr lang="en-US" dirty="0"/>
              <a:t>Wealth</a:t>
            </a:r>
          </a:p>
          <a:p>
            <a:r>
              <a:rPr lang="en-US" dirty="0"/>
              <a:t>Classes often recognized in contemporary U.S.</a:t>
            </a:r>
          </a:p>
          <a:p>
            <a:pPr lvl="1"/>
            <a:r>
              <a:rPr lang="en-US" dirty="0"/>
              <a:t>Lower Class</a:t>
            </a:r>
          </a:p>
          <a:p>
            <a:pPr lvl="1"/>
            <a:r>
              <a:rPr lang="en-US" dirty="0"/>
              <a:t>Working Class</a:t>
            </a:r>
          </a:p>
          <a:p>
            <a:pPr lvl="1"/>
            <a:r>
              <a:rPr lang="en-US" dirty="0"/>
              <a:t>Middle Class</a:t>
            </a:r>
          </a:p>
          <a:p>
            <a:pPr lvl="1"/>
            <a:r>
              <a:rPr lang="en-US" dirty="0"/>
              <a:t>Upper-middle Class</a:t>
            </a:r>
          </a:p>
          <a:p>
            <a:pPr lvl="1"/>
            <a:r>
              <a:rPr lang="en-US" dirty="0"/>
              <a:t>Upper Class</a:t>
            </a:r>
          </a:p>
        </p:txBody>
      </p:sp>
    </p:spTree>
    <p:extLst>
      <p:ext uri="{BB962C8B-B14F-4D97-AF65-F5344CB8AC3E}">
        <p14:creationId xmlns:p14="http://schemas.microsoft.com/office/powerpoint/2010/main" val="30837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A461-3424-4FFE-9C06-1E2F5167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the “American Dream” via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D8D15-7489-41B1-BDF9-75DC9E738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Paulson and </a:t>
            </a:r>
            <a:r>
              <a:rPr lang="en-US" dirty="0" err="1"/>
              <a:t>O’Guinn</a:t>
            </a:r>
            <a:endParaRPr lang="en-US" dirty="0"/>
          </a:p>
          <a:p>
            <a:pPr lvl="1"/>
            <a:r>
              <a:rPr lang="en-US" dirty="0"/>
              <a:t>Nearly half Americans believe they are middle class</a:t>
            </a:r>
          </a:p>
          <a:p>
            <a:pPr lvl="2"/>
            <a:r>
              <a:rPr lang="en-US" dirty="0"/>
              <a:t>Mass media has been said to lead to misperceptions about American’s self-perception of belonging to the middle class.</a:t>
            </a:r>
          </a:p>
          <a:p>
            <a:pPr lvl="3"/>
            <a:r>
              <a:rPr lang="en-US" dirty="0"/>
              <a:t>Media blurs the lines between social classes</a:t>
            </a:r>
          </a:p>
          <a:p>
            <a:r>
              <a:rPr lang="en-US" dirty="0"/>
              <a:t>What is the “American Dream”</a:t>
            </a:r>
          </a:p>
          <a:p>
            <a:pPr lvl="1"/>
            <a:r>
              <a:rPr lang="en-US" dirty="0"/>
              <a:t>Life should be better and filled with opportunity for everyone, despite social class!</a:t>
            </a:r>
          </a:p>
          <a:p>
            <a:pPr lvl="2"/>
            <a:r>
              <a:rPr lang="en-US" dirty="0"/>
              <a:t>3 Interrelated ideas constructing the American Dream</a:t>
            </a:r>
          </a:p>
          <a:p>
            <a:pPr lvl="3"/>
            <a:r>
              <a:rPr lang="en-US" dirty="0"/>
              <a:t>Opportunity</a:t>
            </a:r>
          </a:p>
          <a:p>
            <a:pPr lvl="3"/>
            <a:r>
              <a:rPr lang="en-US" dirty="0"/>
              <a:t>Meritocracy</a:t>
            </a:r>
          </a:p>
          <a:p>
            <a:pPr lvl="3"/>
            <a:r>
              <a:rPr lang="en-US" dirty="0"/>
              <a:t>Upward mobility</a:t>
            </a:r>
          </a:p>
          <a:p>
            <a:r>
              <a:rPr lang="en-US" dirty="0"/>
              <a:t>Most Americans believe that opportunity is “widely available” (Paulson and </a:t>
            </a:r>
            <a:r>
              <a:rPr lang="en-US" dirty="0" err="1"/>
              <a:t>O’Guinn</a:t>
            </a:r>
            <a:r>
              <a:rPr lang="en-US" dirty="0"/>
              <a:t>, 2018)</a:t>
            </a:r>
          </a:p>
          <a:p>
            <a:pPr lvl="1"/>
            <a:r>
              <a:rPr lang="en-US" dirty="0"/>
              <a:t>Hard work and talent gets you ahead!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0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0E20-C3A7-4089-8C8F-F7A9D5B1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Capital in Social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5271D-050E-48B9-8888-3D6FC49E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Bourdieu’s conception (O’Sullivan, 2016)</a:t>
            </a:r>
          </a:p>
          <a:p>
            <a:pPr lvl="1"/>
            <a:r>
              <a:rPr lang="en-US" dirty="0"/>
              <a:t>Economic capital (money and property)</a:t>
            </a:r>
          </a:p>
          <a:p>
            <a:pPr lvl="1"/>
            <a:r>
              <a:rPr lang="en-US" dirty="0"/>
              <a:t>Cultural Capital (cultural goods and services including educational credentials)</a:t>
            </a:r>
          </a:p>
          <a:p>
            <a:pPr lvl="1"/>
            <a:r>
              <a:rPr lang="en-US" dirty="0"/>
              <a:t>Social capital (acquaintances and networks)</a:t>
            </a:r>
          </a:p>
          <a:p>
            <a:pPr lvl="1"/>
            <a:r>
              <a:rPr lang="en-US" dirty="0"/>
              <a:t>Symbolic capital (legitimation)</a:t>
            </a:r>
          </a:p>
        </p:txBody>
      </p:sp>
    </p:spTree>
    <p:extLst>
      <p:ext uri="{BB962C8B-B14F-4D97-AF65-F5344CB8AC3E}">
        <p14:creationId xmlns:p14="http://schemas.microsoft.com/office/powerpoint/2010/main" val="42424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1FA77-E877-4986-84E9-7BEA49310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Low-income/Impoverished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137E4-1C54-4FBF-BFD5-7F2D9460D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Bunds &amp; Newman (2015)</a:t>
            </a:r>
          </a:p>
          <a:p>
            <a:pPr lvl="1"/>
            <a:r>
              <a:rPr lang="en-US" dirty="0"/>
              <a:t>Media allows audiences to consume the “horrors” of poverty without having to engage in the material realities of poverty.</a:t>
            </a:r>
          </a:p>
          <a:p>
            <a:pPr lvl="2"/>
            <a:r>
              <a:rPr lang="en-US" dirty="0"/>
              <a:t>Those who are impoverished (a la the “bum” in Bunds and Newman’s study) become the “other”</a:t>
            </a:r>
          </a:p>
          <a:p>
            <a:pPr lvl="3"/>
            <a:r>
              <a:rPr lang="en-US" dirty="0"/>
              <a:t>The Impoverished other is</a:t>
            </a:r>
          </a:p>
          <a:p>
            <a:pPr lvl="4"/>
            <a:r>
              <a:rPr lang="en-US" dirty="0"/>
              <a:t>Undeserving</a:t>
            </a:r>
          </a:p>
          <a:p>
            <a:pPr lvl="4"/>
            <a:r>
              <a:rPr lang="en-US" dirty="0"/>
              <a:t>Pathological </a:t>
            </a:r>
          </a:p>
          <a:p>
            <a:pPr lvl="4"/>
            <a:r>
              <a:rPr lang="en-US" dirty="0"/>
              <a:t>Irresponsible </a:t>
            </a:r>
          </a:p>
        </p:txBody>
      </p:sp>
    </p:spTree>
    <p:extLst>
      <p:ext uri="{BB962C8B-B14F-4D97-AF65-F5344CB8AC3E}">
        <p14:creationId xmlns:p14="http://schemas.microsoft.com/office/powerpoint/2010/main" val="15716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FD82-666A-40C2-8E9E-606BB1D1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D707B-C4F6-4128-B3F3-C44180018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Class Media Traits (stereotypes) (</a:t>
            </a:r>
            <a:r>
              <a:rPr lang="en-US" dirty="0" err="1"/>
              <a:t>Behm-Marowitz</a:t>
            </a:r>
            <a:r>
              <a:rPr lang="en-US" dirty="0"/>
              <a:t>, 2018)</a:t>
            </a:r>
          </a:p>
          <a:p>
            <a:pPr lvl="1"/>
            <a:r>
              <a:rPr lang="en-US" dirty="0"/>
              <a:t>Lacking intelligence</a:t>
            </a:r>
          </a:p>
          <a:p>
            <a:pPr lvl="1"/>
            <a:r>
              <a:rPr lang="en-US" dirty="0"/>
              <a:t>Lacking in taste</a:t>
            </a:r>
          </a:p>
          <a:p>
            <a:pPr lvl="1"/>
            <a:r>
              <a:rPr lang="en-US" dirty="0"/>
              <a:t>Lacking in parenting skills</a:t>
            </a:r>
          </a:p>
          <a:p>
            <a:pPr lvl="2"/>
            <a:r>
              <a:rPr lang="en-US" dirty="0"/>
              <a:t>Men</a:t>
            </a:r>
          </a:p>
          <a:p>
            <a:pPr lvl="3"/>
            <a:r>
              <a:rPr lang="en-US" dirty="0"/>
              <a:t>Lazy</a:t>
            </a:r>
          </a:p>
          <a:p>
            <a:pPr lvl="3"/>
            <a:r>
              <a:rPr lang="en-US" dirty="0"/>
              <a:t>Unintelligent </a:t>
            </a:r>
          </a:p>
          <a:p>
            <a:pPr lvl="3"/>
            <a:r>
              <a:rPr lang="en-US" dirty="0"/>
              <a:t>Buffoons </a:t>
            </a:r>
          </a:p>
          <a:p>
            <a:pPr lvl="2"/>
            <a:r>
              <a:rPr lang="en-US" dirty="0"/>
              <a:t>Women</a:t>
            </a:r>
          </a:p>
          <a:p>
            <a:pPr lvl="3"/>
            <a:r>
              <a:rPr lang="en-US" dirty="0"/>
              <a:t>Depicted by success in domestic sphere</a:t>
            </a:r>
          </a:p>
          <a:p>
            <a:pPr lvl="1"/>
            <a:r>
              <a:rPr lang="en-US" dirty="0"/>
              <a:t>Unable to take responsibility for their lives</a:t>
            </a:r>
          </a:p>
          <a:p>
            <a:pPr lvl="3"/>
            <a:endParaRPr lang="en-US" dirty="0"/>
          </a:p>
        </p:txBody>
      </p:sp>
      <p:pic>
        <p:nvPicPr>
          <p:cNvPr id="2050" name="Picture 2" descr="The King of Queens: The Complete Series [22 Discs] [DVD] - Best Buy">
            <a:extLst>
              <a:ext uri="{FF2B5EF4-FFF2-40B4-BE49-F238E27FC236}">
                <a16:creationId xmlns:a16="http://schemas.microsoft.com/office/drawing/2014/main" id="{C30A609B-08AD-41DE-9AA5-AF9F491E3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065" y="1331013"/>
            <a:ext cx="1612756" cy="229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Middle (season 2) - Wikipedia">
            <a:extLst>
              <a:ext uri="{FF2B5EF4-FFF2-40B4-BE49-F238E27FC236}">
                <a16:creationId xmlns:a16="http://schemas.microsoft.com/office/drawing/2014/main" id="{8BE3BDE1-C466-4943-8E9C-9F0DF1DE1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86" y="2480530"/>
            <a:ext cx="1685510" cy="229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mazon.com: Watch The Honeymooners Lost Episodes | Prime Video">
            <a:extLst>
              <a:ext uri="{FF2B5EF4-FFF2-40B4-BE49-F238E27FC236}">
                <a16:creationId xmlns:a16="http://schemas.microsoft.com/office/drawing/2014/main" id="{EEAAD467-9C83-47A8-A000-EA2F91331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023" y="4090025"/>
            <a:ext cx="2352174" cy="13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ew 'Flintstones' Series in the Works From WB, Elizabeth Banks ...">
            <a:extLst>
              <a:ext uri="{FF2B5EF4-FFF2-40B4-BE49-F238E27FC236}">
                <a16:creationId xmlns:a16="http://schemas.microsoft.com/office/drawing/2014/main" id="{CB4627E7-8262-42D1-90F0-51AA8AA07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69546"/>
            <a:ext cx="2393031" cy="134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65A-E6CB-4840-B9D5-C66D3B3A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Upper-Class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FCDF3-4D31-4ADF-A4A7-30D67E88F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Depicted more favorably than working class</a:t>
            </a:r>
          </a:p>
          <a:p>
            <a:pPr lvl="1"/>
            <a:r>
              <a:rPr lang="en-US" dirty="0"/>
              <a:t>Better parenting</a:t>
            </a:r>
          </a:p>
          <a:p>
            <a:pPr lvl="1"/>
            <a:r>
              <a:rPr lang="en-US" dirty="0"/>
              <a:t>Better taste</a:t>
            </a:r>
          </a:p>
          <a:p>
            <a:pPr lvl="1"/>
            <a:r>
              <a:rPr lang="en-US" dirty="0"/>
              <a:t>Higher intelligence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43184-F2B7-4477-820D-E8CBD0E4E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Performing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EE3F6-4AEC-4356-BB3B-98012F280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Grindstaff</a:t>
            </a:r>
            <a:r>
              <a:rPr lang="en-US" dirty="0"/>
              <a:t> (2002)---from Lee and </a:t>
            </a:r>
            <a:r>
              <a:rPr lang="en-US" dirty="0" err="1"/>
              <a:t>Moscowitz</a:t>
            </a:r>
            <a:r>
              <a:rPr lang="en-US" dirty="0"/>
              <a:t> (Gender Race and Class Reader)</a:t>
            </a:r>
          </a:p>
          <a:p>
            <a:pPr lvl="1"/>
            <a:r>
              <a:rPr lang="en-US" dirty="0"/>
              <a:t>Class, especially in the context of television, is also a performance, a social script involving, among other things, language use, mannerisms, and dress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Wood and </a:t>
            </a:r>
            <a:r>
              <a:rPr lang="en-US" dirty="0" err="1"/>
              <a:t>Skeggs</a:t>
            </a:r>
            <a:endParaRPr lang="en-US" dirty="0"/>
          </a:p>
          <a:p>
            <a:pPr lvl="2"/>
            <a:r>
              <a:rPr lang="en-US" dirty="0" err="1"/>
              <a:t>Perfomatives</a:t>
            </a:r>
            <a:r>
              <a:rPr lang="en-US" dirty="0"/>
              <a:t> are unconscious repeated gendered and classed enactments, while performances are full-blown conscious actions.  What we often see on reality television is the performative made explicit.</a:t>
            </a:r>
          </a:p>
          <a:p>
            <a:pPr lvl="1"/>
            <a:endParaRPr lang="en-US" dirty="0"/>
          </a:p>
        </p:txBody>
      </p:sp>
      <p:pic>
        <p:nvPicPr>
          <p:cNvPr id="1026" name="Picture 2" descr="After 11 seasons and declining viewership, 'Duck Dynasty' says ...">
            <a:extLst>
              <a:ext uri="{FF2B5EF4-FFF2-40B4-BE49-F238E27FC236}">
                <a16:creationId xmlns:a16="http://schemas.microsoft.com/office/drawing/2014/main" id="{01AB0A0C-DC37-4A4C-B43E-E636F9400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126" y="4190233"/>
            <a:ext cx="2695074" cy="2025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ke a Tour of Dorinda Medley's Blue Stone Manor | The Real ...">
            <a:extLst>
              <a:ext uri="{FF2B5EF4-FFF2-40B4-BE49-F238E27FC236}">
                <a16:creationId xmlns:a16="http://schemas.microsoft.com/office/drawing/2014/main" id="{54152511-B8E5-46D1-B861-6F483064B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947" y="4450524"/>
            <a:ext cx="3244516" cy="182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0dfc286-919a-46ed-b885-f3f322d620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B9A0756B1CE44A885579893A1CE3B" ma:contentTypeVersion="9" ma:contentTypeDescription="Create a new document." ma:contentTypeScope="" ma:versionID="9fab205a370bd1793fb8c6722e893e07">
  <xsd:schema xmlns:xsd="http://www.w3.org/2001/XMLSchema" xmlns:xs="http://www.w3.org/2001/XMLSchema" xmlns:p="http://schemas.microsoft.com/office/2006/metadata/properties" xmlns:ns3="b0dfc286-919a-46ed-b885-f3f322d62097" targetNamespace="http://schemas.microsoft.com/office/2006/metadata/properties" ma:root="true" ma:fieldsID="245204832117d96f941570e948d60576" ns3:_="">
    <xsd:import namespace="b0dfc286-919a-46ed-b885-f3f322d620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fc286-919a-46ed-b885-f3f322d620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b0dfc286-919a-46ed-b885-f3f322d6209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582197-B1F1-42E2-BF86-6FBB0BA5E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dfc286-919a-46ed-b885-f3f322d620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{C607014A-8CF2-4F7D-A4FF-8C2DBE9B5C41}tf78438558</Template>
  <TotalTime>0</TotalTime>
  <Words>661</Words>
  <Application>Microsoft Office PowerPoint</Application>
  <PresentationFormat>Widescreen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SavonVTI</vt:lpstr>
      <vt:lpstr>This is how they see mE Day 5 Socio-Economic </vt:lpstr>
      <vt:lpstr>Social-Class…</vt:lpstr>
      <vt:lpstr>Social-Class</vt:lpstr>
      <vt:lpstr>Living the “American Dream” via Media</vt:lpstr>
      <vt:lpstr>Value of Capital in Social Class</vt:lpstr>
      <vt:lpstr>Low-income/Impoverished Class</vt:lpstr>
      <vt:lpstr>Working Class</vt:lpstr>
      <vt:lpstr>Upper-Class</vt:lpstr>
      <vt:lpstr>Performing Class</vt:lpstr>
      <vt:lpstr>Authenticity…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2020-05-10T05:32:50Z</dcterms:created>
  <dcterms:modified xsi:type="dcterms:W3CDTF">2020-05-17T22:57:19Z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0x0101006EAB9A0756B1CE44A885579893A1CE3B</vt:lpwstr>
  </property>
</Properties>
</file>