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4" r:id="rId2"/>
  </p:sldMasterIdLst>
  <p:notesMasterIdLst>
    <p:notesMasterId r:id="rId2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9144000" cy="6858000" type="screen4x3"/>
  <p:notesSz cx="6858000" cy="9144000"/>
  <p:embeddedFontLst>
    <p:embeddedFont>
      <p:font typeface="Arial Black" panose="020B0A04020102020204" pitchFamily="34" charset="0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30AFACF-29EF-4BED-96F4-A0B914EC7226}">
  <a:tblStyle styleId="{030AFACF-29EF-4BED-96F4-A0B914EC7226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46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77f8618bd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77f8618bd7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g77f8618bd7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77f8618bd7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77f8618bd7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g77f8618bd7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9" name="Google Shape;26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77f8618bd7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77f8618bd7_0_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g77f8618bd7_0_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77f8618bd7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77f8618bd7_0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g77f8618bd7_0_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icture with Caption">
  <p:cSld name="1_Picture with Caption">
    <p:bg>
      <p:bgPr>
        <a:solidFill>
          <a:srgbClr val="FFFFFF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>
            <a:spLocks noGrp="1"/>
          </p:cNvSpPr>
          <p:nvPr>
            <p:ph type="title"/>
          </p:nvPr>
        </p:nvSpPr>
        <p:spPr>
          <a:xfrm>
            <a:off x="4777069" y="136525"/>
            <a:ext cx="373828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body" idx="1"/>
          </p:nvPr>
        </p:nvSpPr>
        <p:spPr>
          <a:xfrm>
            <a:off x="4777069" y="2030506"/>
            <a:ext cx="3738281" cy="4068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act Info">
  <p:cSld name="Contact Info">
    <p:bg>
      <p:bgPr>
        <a:solidFill>
          <a:srgbClr val="FFFFFF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>
            <a:spLocks noGrp="1"/>
          </p:cNvSpPr>
          <p:nvPr>
            <p:ph type="title"/>
          </p:nvPr>
        </p:nvSpPr>
        <p:spPr>
          <a:xfrm>
            <a:off x="623888" y="564779"/>
            <a:ext cx="7886700" cy="739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body" idx="1"/>
          </p:nvPr>
        </p:nvSpPr>
        <p:spPr>
          <a:xfrm>
            <a:off x="623888" y="1304365"/>
            <a:ext cx="7886700" cy="3186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9" name="Google Shape;109;p18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0" name="Google Shape;110;p1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2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3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8" name="Google Shape;128;p23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9" name="Google Shape;129;p2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2" name="Google Shape;132;p2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/>
          <p:nvPr/>
        </p:nvSpPr>
        <p:spPr>
          <a:xfrm>
            <a:off x="4572000" y="33"/>
            <a:ext cx="457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25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37" name="Google Shape;137;p25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2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6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1" name="Google Shape;141;p26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7"/>
          <p:cNvSpPr txBox="1">
            <a:spLocks noGrp="1"/>
          </p:cNvSpPr>
          <p:nvPr>
            <p:ph type="title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144" name="Google Shape;144;p27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5" name="Google Shape;145;p2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623888" y="564778"/>
            <a:ext cx="7886700" cy="1398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623888" y="2326342"/>
            <a:ext cx="7886700" cy="3455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rgbClr val="FFFFFF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bg>
      <p:bgPr>
        <a:solidFill>
          <a:srgbClr val="FFFFFF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bg>
      <p:bgPr>
        <a:solidFill>
          <a:srgbClr val="FFFFFF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>
            <a:spLocks noGrp="1"/>
          </p:cNvSpPr>
          <p:nvPr>
            <p:ph type="title"/>
          </p:nvPr>
        </p:nvSpPr>
        <p:spPr>
          <a:xfrm>
            <a:off x="847165" y="365126"/>
            <a:ext cx="744967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1"/>
          </p:nvPr>
        </p:nvSpPr>
        <p:spPr>
          <a:xfrm>
            <a:off x="847165" y="1681163"/>
            <a:ext cx="365101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2"/>
          </p:nvPr>
        </p:nvSpPr>
        <p:spPr>
          <a:xfrm>
            <a:off x="847165" y="2505075"/>
            <a:ext cx="365101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667685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65101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ison">
  <p:cSld name="1_Comparison">
    <p:bg>
      <p:bgPr>
        <a:solidFill>
          <a:srgbClr val="FFFFFF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847165" y="365126"/>
            <a:ext cx="744967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1"/>
          </p:nvPr>
        </p:nvSpPr>
        <p:spPr>
          <a:xfrm>
            <a:off x="847165" y="1681163"/>
            <a:ext cx="365101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2"/>
          </p:nvPr>
        </p:nvSpPr>
        <p:spPr>
          <a:xfrm>
            <a:off x="847165" y="2505075"/>
            <a:ext cx="365101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667685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65101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bg>
      <p:bgPr>
        <a:solidFill>
          <a:srgbClr val="FFFFFF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bg>
      <p:bgPr>
        <a:solidFill>
          <a:srgbClr val="FFFFFF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 txBox="1">
            <a:spLocks noGrp="1"/>
          </p:cNvSpPr>
          <p:nvPr>
            <p:ph type="title"/>
          </p:nvPr>
        </p:nvSpPr>
        <p:spPr>
          <a:xfrm>
            <a:off x="3832411" y="149972"/>
            <a:ext cx="468293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body" idx="1"/>
          </p:nvPr>
        </p:nvSpPr>
        <p:spPr>
          <a:xfrm>
            <a:off x="3832411" y="2043953"/>
            <a:ext cx="4682939" cy="4068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buClr>
                <a:schemeClr val="lt2"/>
              </a:buClr>
              <a:buSzPts val="1000"/>
              <a:buFont typeface="Arial"/>
              <a:buNone/>
              <a:defRPr sz="1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RtbilFBSyR0pGhSYJ0l66JmS_K0-iI9H/view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goo.gl/8LFPAz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aclark@Virginia.ed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RnBQSDAzLcLH_mwoLmiwO4oSvFZVlxjC/view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8"/>
          <p:cNvSpPr txBox="1">
            <a:spLocks noGrp="1"/>
          </p:cNvSpPr>
          <p:nvPr>
            <p:ph type="title"/>
          </p:nvPr>
        </p:nvSpPr>
        <p:spPr>
          <a:xfrm>
            <a:off x="557804" y="853093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The Rhetoric of Death: Parts 4 and 5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6812" y="5677129"/>
            <a:ext cx="1290638" cy="63817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8"/>
          <p:cNvSpPr txBox="1"/>
          <p:nvPr/>
        </p:nvSpPr>
        <p:spPr>
          <a:xfrm>
            <a:off x="5237637" y="2935117"/>
            <a:ext cx="2952960" cy="132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37"/>
              <a:buFont typeface="Arial"/>
              <a:buNone/>
            </a:pPr>
            <a:r>
              <a:rPr lang="en-US" sz="2437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Amy D. Clark, Ph.D</a:t>
            </a:r>
            <a:r>
              <a:rPr lang="en-US" sz="1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50"/>
              <a:buFont typeface="Arial"/>
              <a:buNone/>
            </a:pPr>
            <a:r>
              <a:rPr lang="en-US" sz="1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aclark@Virginia.edu</a:t>
            </a:r>
            <a:endParaRPr sz="19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28"/>
          <p:cNvSpPr txBox="1"/>
          <p:nvPr/>
        </p:nvSpPr>
        <p:spPr>
          <a:xfrm>
            <a:off x="1606880" y="5677129"/>
            <a:ext cx="2457145" cy="818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62"/>
              <a:buFont typeface="Calibri"/>
              <a:buNone/>
            </a:pPr>
            <a:endParaRPr sz="1462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5" name="Google Shape;155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1207786" y="2842779"/>
            <a:ext cx="3255329" cy="217022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US"/>
              <a:t>Coding Using the Semiotic Approach</a:t>
            </a:r>
            <a:endParaRPr/>
          </a:p>
        </p:txBody>
      </p:sp>
      <p:sp>
        <p:nvSpPr>
          <p:cNvPr id="222" name="Google Shape;222;p37"/>
          <p:cNvSpPr txBox="1">
            <a:spLocks noGrp="1"/>
          </p:cNvSpPr>
          <p:nvPr>
            <p:ph type="body" idx="1"/>
          </p:nvPr>
        </p:nvSpPr>
        <p:spPr>
          <a:xfrm>
            <a:off x="567979" y="1422596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-US"/>
              <a:t>Symbols or codes govern how we make meaning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-US"/>
              <a:t>Semiotic relationships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-US"/>
              <a:t>Codes that enable people to process death and grief:</a:t>
            </a:r>
            <a:endParaRPr/>
          </a:p>
          <a:p>
            <a:pPr marL="342900" lvl="1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	-the color black</a:t>
            </a:r>
            <a:endParaRPr/>
          </a:p>
          <a:p>
            <a:pPr marL="342900" lvl="1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	-iconography and epitaph on gravestones</a:t>
            </a:r>
            <a:endParaRPr/>
          </a:p>
          <a:p>
            <a:pPr marL="342900" lvl="1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	-rituals that govern the process of death and grief</a:t>
            </a:r>
            <a:endParaRPr/>
          </a:p>
          <a:p>
            <a:pPr marL="173038" lvl="1" indent="-17303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Codes are situated in time and space of creation, but</a:t>
            </a:r>
            <a:endParaRPr/>
          </a:p>
          <a:p>
            <a:pPr marL="173038" lvl="1" indent="-17303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Codes may be interpreted in differing contexts of time and space (Jim Crow era versus the era of #blacklivesmatter)</a:t>
            </a:r>
            <a:endParaRPr/>
          </a:p>
          <a:p>
            <a:pPr marL="0" lvl="1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  <a:p>
            <a:pPr marL="173038" lvl="1" indent="-17303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A contextual understanding of the area and its history is necessary to “read” the material culture that expects social interaction</a:t>
            </a:r>
            <a:endParaRPr/>
          </a:p>
        </p:txBody>
      </p:sp>
      <p:pic>
        <p:nvPicPr>
          <p:cNvPr id="223" name="Google Shape;223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6703529" y="1985766"/>
            <a:ext cx="1080391" cy="2222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4066" y="5773934"/>
            <a:ext cx="1290638" cy="63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US"/>
              <a:t>Morphology</a:t>
            </a:r>
            <a:endParaRPr/>
          </a:p>
        </p:txBody>
      </p:sp>
      <p:sp>
        <p:nvSpPr>
          <p:cNvPr id="230" name="Google Shape;230;p38"/>
          <p:cNvSpPr txBox="1">
            <a:spLocks noGrp="1"/>
          </p:cNvSpPr>
          <p:nvPr>
            <p:ph type="body" idx="1"/>
          </p:nvPr>
        </p:nvSpPr>
        <p:spPr>
          <a:xfrm>
            <a:off x="468305" y="1366257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96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</a:pPr>
            <a:r>
              <a:rPr lang="en-US" sz="2500"/>
              <a:t>Fieldstones (limestone, sandstone, soapstone)</a:t>
            </a:r>
            <a:endParaRPr sz="2500"/>
          </a:p>
          <a:p>
            <a:pPr marL="171450" lvl="0" indent="-1968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</a:pPr>
            <a:r>
              <a:rPr lang="en-US" sz="2500"/>
              <a:t>Lack of text (illiteracy)</a:t>
            </a:r>
            <a:endParaRPr sz="2500"/>
          </a:p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-US" b="1"/>
              <a:t>Shape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-US" b="1"/>
              <a:t>Obelisk: </a:t>
            </a:r>
            <a:r>
              <a:rPr lang="en-US"/>
              <a:t>enslaved African Americans using stone stele resembling Egyptian obelisks before whites (Rainville, 2014)</a:t>
            </a:r>
            <a:endParaRPr b="1"/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</p:txBody>
      </p:sp>
      <p:graphicFrame>
        <p:nvGraphicFramePr>
          <p:cNvPr id="231" name="Google Shape;231;p38"/>
          <p:cNvGraphicFramePr/>
          <p:nvPr/>
        </p:nvGraphicFramePr>
        <p:xfrm>
          <a:off x="2685169" y="3327817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{030AFACF-29EF-4BED-96F4-A0B914EC7226}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1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 u="none" strike="noStrike" cap="none"/>
                        <a:t>Shape</a:t>
                      </a:r>
                      <a:endParaRPr sz="135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/>
                        <a:t>Number of Fieldstones</a:t>
                      </a:r>
                      <a:endParaRPr sz="135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/>
                        <a:t>Square (&lt;6 inches)</a:t>
                      </a:r>
                      <a:endParaRPr sz="135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/>
                        <a:t>9</a:t>
                      </a:r>
                      <a:endParaRPr sz="135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/>
                        <a:t>Square (&gt;6 inches)</a:t>
                      </a:r>
                      <a:endParaRPr sz="135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/>
                        <a:t>2</a:t>
                      </a:r>
                      <a:endParaRPr sz="135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/>
                        <a:t>Tapered (mound) (&lt; 6 inches)</a:t>
                      </a:r>
                      <a:endParaRPr sz="135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/>
                        <a:t>3</a:t>
                      </a:r>
                      <a:endParaRPr sz="135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/>
                        <a:t>Tapered (mound) (&gt; 6 inches)</a:t>
                      </a:r>
                      <a:endParaRPr sz="135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/>
                        <a:t>4</a:t>
                      </a:r>
                      <a:endParaRPr sz="135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/>
                        <a:t>Tapered (pyramid) (&lt; 6 inches)</a:t>
                      </a:r>
                      <a:endParaRPr sz="135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/>
                        <a:t>2</a:t>
                      </a:r>
                      <a:endParaRPr sz="135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/>
                        <a:t>Tapered (pyramid) (&gt; 6 inches)</a:t>
                      </a:r>
                      <a:endParaRPr sz="135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/>
                        <a:t>10</a:t>
                      </a:r>
                      <a:endParaRPr sz="135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50"/>
                        <a:t>N=30</a:t>
                      </a:r>
                      <a:endParaRPr sz="135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32" name="Google Shape;232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9076" y="5839803"/>
            <a:ext cx="1290638" cy="63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50" y="3242075"/>
            <a:ext cx="1948301" cy="2597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9"/>
          <p:cNvSpPr txBox="1">
            <a:spLocks noGrp="1"/>
          </p:cNvSpPr>
          <p:nvPr>
            <p:ph type="body" idx="1"/>
          </p:nvPr>
        </p:nvSpPr>
        <p:spPr>
          <a:xfrm>
            <a:off x="299293" y="573200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 b="1"/>
              <a:t>Size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b="1"/>
              <a:t>Public cemeteries:</a:t>
            </a:r>
            <a:r>
              <a:rPr lang="en-US" sz="2400"/>
              <a:t> size indexes wealth as well as age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b="1"/>
              <a:t>This site:</a:t>
            </a:r>
            <a:r>
              <a:rPr lang="en-US" sz="2400"/>
              <a:t> size indexes age (confirmed with GPR reading of length of remains)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 b="1"/>
              <a:t>Order and Direction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Encodes messages about the afterlife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Semiotic relationship between placement and direction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Rows facing east: two symbolic possibilities</a:t>
            </a:r>
            <a:endParaRPr/>
          </a:p>
          <a:p>
            <a:pPr marL="342900" lvl="1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1. Christian burial custom</a:t>
            </a:r>
            <a:endParaRPr/>
          </a:p>
          <a:p>
            <a:pPr marL="342900" lvl="1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2. African custom: deceased rested facing Africa (Rainville, 2014)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  <a:p>
            <a:pPr marL="171450" lvl="0" indent="-19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b="1"/>
          </a:p>
          <a:p>
            <a:pPr marL="171450" lvl="0" indent="-19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b="1"/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</p:txBody>
      </p:sp>
      <p:pic>
        <p:nvPicPr>
          <p:cNvPr id="239" name="Google Shape;239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28028" y="4609196"/>
            <a:ext cx="2466388" cy="1644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6572" y="5779841"/>
            <a:ext cx="1290638" cy="63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56900" y="2008100"/>
            <a:ext cx="1680773" cy="112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Digital Imaging</a:t>
            </a:r>
            <a:endParaRPr b="1"/>
          </a:p>
        </p:txBody>
      </p:sp>
      <p:pic>
        <p:nvPicPr>
          <p:cNvPr id="248" name="Google Shape;24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825" y="1690825"/>
            <a:ext cx="2135626" cy="4391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94312" y="1690812"/>
            <a:ext cx="2309226" cy="4391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75250" y="1814292"/>
            <a:ext cx="1559225" cy="4186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39600" y="1815350"/>
            <a:ext cx="2035650" cy="4185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41" title="20200515_164713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5600" y="548763"/>
            <a:ext cx="5760475" cy="5760475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41"/>
          <p:cNvSpPr txBox="1"/>
          <p:nvPr/>
        </p:nvSpPr>
        <p:spPr>
          <a:xfrm>
            <a:off x="556225" y="602425"/>
            <a:ext cx="1852200" cy="48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At the site, where I</a:t>
            </a:r>
            <a:endParaRPr sz="27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discuss  the process of mapping and reading the order of burials under the soil</a:t>
            </a:r>
            <a:endParaRPr sz="27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9" name="Google Shape;259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6222" y="5671066"/>
            <a:ext cx="1290638" cy="63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2"/>
          <p:cNvSpPr txBox="1"/>
          <p:nvPr/>
        </p:nvSpPr>
        <p:spPr>
          <a:xfrm>
            <a:off x="403028" y="589376"/>
            <a:ext cx="8004250" cy="9633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Digital Imaging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Many stones uprooted by tree roots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GPR confirmed order and direction of burials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Abstract is given visual form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Allows “conceptual world to enter perceptual one” and “elongate the indexical link” (Wolf, 1999.)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1. Both adults and children buried there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2. Bodies ordered east to west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3. Purposeful clustering-family?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Discussion and Implications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Communicating for survival, even in death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Creates an everlasting cultural space signifying memory, family, and a history that may predate Christianity</a:t>
            </a:r>
            <a:endParaRPr/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5" name="Google Shape;265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6496036" y="1091864"/>
            <a:ext cx="1568563" cy="4211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3028" y="5764851"/>
            <a:ext cx="1290638" cy="63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3"/>
          <p:cNvSpPr txBox="1"/>
          <p:nvPr/>
        </p:nvSpPr>
        <p:spPr>
          <a:xfrm>
            <a:off x="1049385" y="467218"/>
            <a:ext cx="7432209" cy="7863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References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Catte, E. (2018). </a:t>
            </a:r>
            <a:r>
              <a:rPr lang="en-US" sz="2000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you are getting wrong about Appalachia</a:t>
            </a:r>
            <a:r>
              <a:rPr lang="en-US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	Cleveland: Belt Publishing.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1111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Foucault, M. (1967). </a:t>
            </a:r>
            <a:r>
              <a:rPr lang="en-US" sz="20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Des espace autres [Of other spaces: Utopias and  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Heterotopias]. </a:t>
            </a:r>
            <a:r>
              <a:rPr lang="en-US" sz="2000" i="1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Architecture/Mouvement/Continuite, 16</a:t>
            </a:r>
            <a:r>
              <a:rPr lang="en-US" sz="20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(1), 46-49.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1111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Handa, C. (Ed.). (2004). </a:t>
            </a:r>
            <a:r>
              <a:rPr lang="en-US" sz="2000" i="1">
                <a:solidFill>
                  <a:srgbClr val="1111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Visual rhetoric in a digital world</a:t>
            </a:r>
            <a:r>
              <a:rPr lang="en-US" sz="2000">
                <a:solidFill>
                  <a:srgbClr val="1111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New York:    	Bedford St. Martin’s. 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1111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hooks, b. (1995).  </a:t>
            </a:r>
            <a:r>
              <a:rPr lang="en-US" sz="2000" i="1">
                <a:solidFill>
                  <a:srgbClr val="1111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Art on my mind: Visual politics. </a:t>
            </a:r>
            <a:r>
              <a:rPr lang="en-US" sz="2000">
                <a:solidFill>
                  <a:srgbClr val="1111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New York: The New 	Press.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1111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Mayes, T. (2014). Why do old places matter: Individual identity. 	Retrieved from: </a:t>
            </a:r>
            <a:r>
              <a:rPr lang="en-US" sz="20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https://goo.gl/8LFPAz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1111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McKnight, B. (2006). </a:t>
            </a:r>
            <a:r>
              <a:rPr lang="en-US" sz="2000" i="1">
                <a:solidFill>
                  <a:srgbClr val="1111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Contested borderland</a:t>
            </a:r>
            <a:r>
              <a:rPr lang="en-US" sz="2000">
                <a:solidFill>
                  <a:srgbClr val="1111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000" i="1">
                <a:solidFill>
                  <a:srgbClr val="1111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Civil War in 	Appalachian Kentucky andVirginia.</a:t>
            </a:r>
            <a:r>
              <a:rPr lang="en-US" sz="2000">
                <a:solidFill>
                  <a:srgbClr val="1111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 Lexington: University Press 	of Kentucky.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1111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Prown. J.D. (2008). Mind in matter: An introduction to material culture 	theory and method.</a:t>
            </a:r>
            <a:r>
              <a:rPr lang="en-US" sz="2000" i="1">
                <a:solidFill>
                  <a:srgbClr val="1111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Winturther Portofolio 17</a:t>
            </a:r>
            <a:r>
              <a:rPr lang="en-US" sz="2000">
                <a:solidFill>
                  <a:srgbClr val="1111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(1), 1-19. </a:t>
            </a:r>
            <a:endParaRPr sz="2000">
              <a:solidFill>
                <a:srgbClr val="11111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Raboteau, E. (2013) </a:t>
            </a:r>
            <a:r>
              <a:rPr lang="en-US" sz="2000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Searching for Zion</a:t>
            </a:r>
            <a:r>
              <a:rPr lang="en-US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New York: Atlantic Monthly.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4"/>
          <p:cNvSpPr txBox="1">
            <a:spLocks noGrp="1"/>
          </p:cNvSpPr>
          <p:nvPr>
            <p:ph type="body" idx="1"/>
          </p:nvPr>
        </p:nvSpPr>
        <p:spPr>
          <a:xfrm>
            <a:off x="628650" y="628379"/>
            <a:ext cx="7886700" cy="5548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-US"/>
              <a:t>References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-US"/>
              <a:t>	</a:t>
            </a:r>
            <a:endParaRPr/>
          </a:p>
        </p:txBody>
      </p:sp>
      <p:sp>
        <p:nvSpPr>
          <p:cNvPr id="278" name="Google Shape;278;p44"/>
          <p:cNvSpPr/>
          <p:nvPr/>
        </p:nvSpPr>
        <p:spPr>
          <a:xfrm>
            <a:off x="628650" y="1098650"/>
            <a:ext cx="8211994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1111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Rainville, L. (2016). </a:t>
            </a:r>
            <a:r>
              <a:rPr lang="en-US" sz="1800" i="1">
                <a:solidFill>
                  <a:srgbClr val="1111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Hidden history: African American cemeteries in central Virginia.</a:t>
            </a:r>
            <a:r>
              <a:rPr lang="en-US" sz="1800">
                <a:solidFill>
                  <a:srgbClr val="1111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1111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Charlottesville: University of Virginia.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1111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Wolf, M. (1999). </a:t>
            </a:r>
            <a:r>
              <a:rPr lang="en-US" sz="1800" i="1">
                <a:solidFill>
                  <a:srgbClr val="1111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Collecting visible evidence</a:t>
            </a:r>
            <a:r>
              <a:rPr lang="en-US" sz="1800">
                <a:solidFill>
                  <a:srgbClr val="1111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Ed. Jane M. Gaines &amp; Michael Renov.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1111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Minneapolis: U. of Minnesota Press. P. 274-201.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1111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Wright, E. (2005). Rhetorical spaces in memorial places: The cemetery as a rhetorical   	memory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</a:t>
            </a:r>
            <a:r>
              <a:rPr lang="en-US" sz="1800">
                <a:solidFill>
                  <a:srgbClr val="1111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lace/space. </a:t>
            </a:r>
            <a:r>
              <a:rPr lang="en-US" sz="1800" i="1">
                <a:solidFill>
                  <a:srgbClr val="1111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Rhetoric Society Quarterly. 35</a:t>
            </a:r>
            <a:r>
              <a:rPr lang="en-US" sz="1800">
                <a:solidFill>
                  <a:srgbClr val="11111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(4), 51-81. 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9" name="Google Shape;279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6572" y="5764852"/>
            <a:ext cx="1290638" cy="63817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44"/>
          <p:cNvSpPr txBox="1"/>
          <p:nvPr/>
        </p:nvSpPr>
        <p:spPr>
          <a:xfrm>
            <a:off x="1791325" y="5696262"/>
            <a:ext cx="2698229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Amy D. Clark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aclark@Virginia.edu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204" y="6072150"/>
            <a:ext cx="1290638" cy="63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US"/>
              <a:t>Topography</a:t>
            </a:r>
            <a:endParaRPr/>
          </a:p>
        </p:txBody>
      </p:sp>
      <p:sp>
        <p:nvSpPr>
          <p:cNvPr id="166" name="Google Shape;166;p30"/>
          <p:cNvSpPr txBox="1"/>
          <p:nvPr/>
        </p:nvSpPr>
        <p:spPr>
          <a:xfrm>
            <a:off x="589377" y="1321357"/>
            <a:ext cx="7882908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Lee County is westernmost county in Virginia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7,300 enslaved people there at the onset of Civil War (McKnight, 2006)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Field stones on private, wooded land at the margins of a field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Oral history supports the burial ground of enslaved people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167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3075" y="3666860"/>
            <a:ext cx="5312106" cy="2576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0024" y="5719881"/>
            <a:ext cx="1290638" cy="63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1"/>
          <p:cNvSpPr txBox="1">
            <a:spLocks noGrp="1"/>
          </p:cNvSpPr>
          <p:nvPr>
            <p:ph type="title"/>
          </p:nvPr>
        </p:nvSpPr>
        <p:spPr>
          <a:xfrm>
            <a:off x="623888" y="564778"/>
            <a:ext cx="7886700" cy="1414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Arial Black"/>
              <a:buNone/>
            </a:pPr>
            <a:br>
              <a:rPr lang="en-US" sz="4050"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4050">
                <a:latin typeface="Arial Black"/>
                <a:ea typeface="Arial Black"/>
                <a:cs typeface="Arial Black"/>
                <a:sym typeface="Arial Black"/>
              </a:rPr>
              <a:t>Context: History and Race</a:t>
            </a:r>
            <a:br>
              <a:rPr lang="en-US" sz="4050">
                <a:latin typeface="Arial Black"/>
                <a:ea typeface="Arial Black"/>
                <a:cs typeface="Arial Black"/>
                <a:sym typeface="Arial Black"/>
              </a:rPr>
            </a:br>
            <a:endParaRPr sz="405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31"/>
          <p:cNvSpPr txBox="1">
            <a:spLocks noGrp="1"/>
          </p:cNvSpPr>
          <p:nvPr>
            <p:ph type="body" idx="1"/>
          </p:nvPr>
        </p:nvSpPr>
        <p:spPr>
          <a:xfrm>
            <a:off x="623888" y="1637818"/>
            <a:ext cx="7886700" cy="4144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African-American minority within cultural minority</a:t>
            </a:r>
            <a:endParaRPr/>
          </a:p>
          <a:p>
            <a:pPr marL="285750" lvl="0" indent="-2857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Written and oral histories largely exclude the African- American narrative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lvl="0" indent="-152400" algn="l" rtl="0"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“Racial innocence myth”-Elizabeth Catte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</a:t>
            </a:r>
            <a:r>
              <a:rPr lang="en-US" sz="2400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century wealth (and ownership of enslaved people) concentrated among the few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0" indent="-2857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160,000 enslaved people throughout the central Appalachian region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" name="Google Shape;176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204" y="6072150"/>
            <a:ext cx="1290638" cy="63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>
                <a:latin typeface="Arial"/>
                <a:ea typeface="Arial"/>
                <a:cs typeface="Arial"/>
                <a:sym typeface="Arial"/>
              </a:rPr>
              <a:t>The Space that</a:t>
            </a:r>
            <a:br>
              <a:rPr lang="en-US" sz="2800" b="1">
                <a:latin typeface="Arial"/>
                <a:ea typeface="Arial"/>
                <a:cs typeface="Arial"/>
                <a:sym typeface="Arial"/>
              </a:rPr>
            </a:br>
            <a:r>
              <a:rPr lang="en-US" sz="2800" b="1">
                <a:latin typeface="Arial"/>
                <a:ea typeface="Arial"/>
                <a:cs typeface="Arial"/>
                <a:sym typeface="Arial"/>
              </a:rPr>
              <a:t> “Excites and Troubles”</a:t>
            </a:r>
            <a:endParaRPr sz="28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32"/>
          <p:cNvSpPr txBox="1">
            <a:spLocks noGrp="1"/>
          </p:cNvSpPr>
          <p:nvPr>
            <p:ph type="body" idx="1"/>
          </p:nvPr>
        </p:nvSpPr>
        <p:spPr>
          <a:xfrm>
            <a:off x="912230" y="1489959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bell hooks: “narratives of resistance…share an obsession with politics of space” (1995)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Burial ground embodies a “rhetorical memory site for the disenfranchised” (Wright, 2005)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Heterotopia: spaces that embody “crisis” and “deviation” (Foucault, 1984)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Burial ground for enslaved were relegated to hidden spaces-removed from consciousness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“Material site” (place) and “creation of practices” (spaces) (Wright)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19</a:t>
            </a:r>
            <a:r>
              <a:rPr lang="en-US" sz="2200" baseline="30000"/>
              <a:t>th</a:t>
            </a:r>
            <a:r>
              <a:rPr lang="en-US" sz="2200"/>
              <a:t> century: a place of “mourning, remembrance, and continuation” (Rainville)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21</a:t>
            </a:r>
            <a:r>
              <a:rPr lang="en-US" sz="2200" baseline="30000"/>
              <a:t>st</a:t>
            </a:r>
            <a:r>
              <a:rPr lang="en-US" sz="2200"/>
              <a:t> century: a cultural place for the living that inverts or “excites and “troubles” the conscience (Foucault, Wright)</a:t>
            </a:r>
            <a:endParaRPr sz="2200"/>
          </a:p>
        </p:txBody>
      </p:sp>
      <p:pic>
        <p:nvPicPr>
          <p:cNvPr id="183" name="Google Shape;183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204" y="6072150"/>
            <a:ext cx="945577" cy="517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-US"/>
              <a:t>Methodology: Material Culture</a:t>
            </a:r>
            <a:endParaRPr/>
          </a:p>
        </p:txBody>
      </p:sp>
      <p:pic>
        <p:nvPicPr>
          <p:cNvPr id="189" name="Google Shape;18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4091" y="5802327"/>
            <a:ext cx="1290638" cy="63817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3"/>
          <p:cNvSpPr txBox="1">
            <a:spLocks noGrp="1"/>
          </p:cNvSpPr>
          <p:nvPr>
            <p:ph type="body" idx="1"/>
          </p:nvPr>
        </p:nvSpPr>
        <p:spPr>
          <a:xfrm>
            <a:off x="593981" y="1594782"/>
            <a:ext cx="7886700" cy="496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-US"/>
              <a:t>The study of signs via artifacts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-US"/>
              <a:t>Poststructuralist approach: considering context in space and artifact creation, particularly when issues of power frame the creation</a:t>
            </a:r>
            <a:endParaRPr/>
          </a:p>
          <a:p>
            <a:pPr marL="171450" lvl="0" indent="-381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-US"/>
              <a:t>STEPS IN APPROACH (Prown, 2008)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AutoNum type="arabicPeriod"/>
            </a:pPr>
            <a:r>
              <a:rPr lang="en-US"/>
              <a:t>Analysis of site’s content (artifact, dimensions, materials)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AutoNum type="arabicPeriod"/>
            </a:pPr>
            <a:r>
              <a:rPr lang="en-US"/>
              <a:t>Process of deduction about what the site is communicating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AutoNum type="arabicPeriod"/>
            </a:pPr>
            <a:r>
              <a:rPr lang="en-US"/>
              <a:t>Use of “allied disciplines” to investigate and speculate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n-US"/>
              <a:t>	-Consulted with archaeologists, physicist, textile expert,     	 		historians over the course of this research</a:t>
            </a:r>
            <a:endParaRPr/>
          </a:p>
        </p:txBody>
      </p:sp>
      <p:pic>
        <p:nvPicPr>
          <p:cNvPr id="191" name="Google Shape;191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49086" y="584592"/>
            <a:ext cx="2565859" cy="1248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4"/>
          <p:cNvPicPr preferRelativeResize="0"/>
          <p:nvPr/>
        </p:nvPicPr>
        <p:blipFill rotWithShape="1">
          <a:blip r:embed="rId3">
            <a:alphaModFix/>
          </a:blip>
          <a:srcRect t="16601" b="57805"/>
          <a:stretch/>
        </p:blipFill>
        <p:spPr>
          <a:xfrm>
            <a:off x="405525" y="1056276"/>
            <a:ext cx="2721776" cy="126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4"/>
          <p:cNvPicPr preferRelativeResize="0"/>
          <p:nvPr/>
        </p:nvPicPr>
        <p:blipFill rotWithShape="1">
          <a:blip r:embed="rId4">
            <a:alphaModFix/>
          </a:blip>
          <a:srcRect l="8187" r="15071"/>
          <a:stretch/>
        </p:blipFill>
        <p:spPr>
          <a:xfrm>
            <a:off x="211451" y="2525150"/>
            <a:ext cx="4286249" cy="3141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4"/>
          <p:cNvPicPr preferRelativeResize="0"/>
          <p:nvPr/>
        </p:nvPicPr>
        <p:blipFill rotWithShape="1">
          <a:blip r:embed="rId5">
            <a:alphaModFix/>
          </a:blip>
          <a:srcRect l="16191" t="-8506"/>
          <a:stretch/>
        </p:blipFill>
        <p:spPr>
          <a:xfrm>
            <a:off x="3397951" y="788525"/>
            <a:ext cx="3521101" cy="2218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26325" y="1684002"/>
            <a:ext cx="2380201" cy="3902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62900" y="3566083"/>
            <a:ext cx="2947773" cy="1964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6219825"/>
            <a:ext cx="1290638" cy="63817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4"/>
          <p:cNvSpPr txBox="1"/>
          <p:nvPr/>
        </p:nvSpPr>
        <p:spPr>
          <a:xfrm>
            <a:off x="1142975" y="200675"/>
            <a:ext cx="7334700" cy="8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</a:rPr>
              <a:t>Connecting Oral History to Artifacts</a:t>
            </a:r>
            <a:endParaRPr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Site Profile Based on Rainville’s 2014 Studies</a:t>
            </a:r>
            <a:endParaRPr b="1"/>
          </a:p>
        </p:txBody>
      </p:sp>
      <p:sp>
        <p:nvSpPr>
          <p:cNvPr id="209" name="Google Shape;209;p3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12750" algn="l" rtl="0">
              <a:spcBef>
                <a:spcPts val="750"/>
              </a:spcBef>
              <a:spcAft>
                <a:spcPts val="0"/>
              </a:spcAft>
              <a:buSzPts val="2900"/>
              <a:buFont typeface="Times New Roman"/>
              <a:buChar char="•"/>
            </a:pPr>
            <a:r>
              <a:rPr lang="en-US" sz="3200">
                <a:latin typeface="Times New Roman"/>
                <a:ea typeface="Times New Roman"/>
                <a:cs typeface="Times New Roman"/>
                <a:sym typeface="Times New Roman"/>
              </a:rPr>
              <a:t>Site is segregated from traditional burial sites like churchyards and family cemeteries on the margins of crop land</a:t>
            </a:r>
            <a:endParaRPr sz="3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12750" algn="l" rtl="0">
              <a:spcBef>
                <a:spcPts val="0"/>
              </a:spcBef>
              <a:spcAft>
                <a:spcPts val="0"/>
              </a:spcAft>
              <a:buSzPts val="2900"/>
              <a:buFont typeface="Times New Roman"/>
              <a:buChar char="•"/>
            </a:pPr>
            <a:r>
              <a:rPr lang="en-US" sz="3200">
                <a:latin typeface="Times New Roman"/>
                <a:ea typeface="Times New Roman"/>
                <a:cs typeface="Times New Roman"/>
                <a:sym typeface="Times New Roman"/>
              </a:rPr>
              <a:t>It is removed from the owners’ home by several hundred yards</a:t>
            </a:r>
            <a:endParaRPr sz="3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12750" algn="l" rtl="0">
              <a:spcBef>
                <a:spcPts val="0"/>
              </a:spcBef>
              <a:spcAft>
                <a:spcPts val="0"/>
              </a:spcAft>
              <a:buSzPts val="2900"/>
              <a:buFont typeface="Times New Roman"/>
              <a:buChar char="•"/>
            </a:pPr>
            <a:r>
              <a:rPr lang="en-US" sz="3200">
                <a:latin typeface="Times New Roman"/>
                <a:ea typeface="Times New Roman"/>
                <a:cs typeface="Times New Roman"/>
                <a:sym typeface="Times New Roman"/>
              </a:rPr>
              <a:t>It is located on a hill in the woods</a:t>
            </a:r>
            <a:endParaRPr sz="3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sz="3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36" title="video of research site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9825" y="832950"/>
            <a:ext cx="4914302" cy="497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7416" y="5627234"/>
            <a:ext cx="1290638" cy="63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636</Words>
  <Application>Microsoft Office PowerPoint</Application>
  <PresentationFormat>On-screen Show (4:3)</PresentationFormat>
  <Paragraphs>141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Times New Roman</vt:lpstr>
      <vt:lpstr>Arial Black</vt:lpstr>
      <vt:lpstr>Arial</vt:lpstr>
      <vt:lpstr>Calibri</vt:lpstr>
      <vt:lpstr>Office Theme</vt:lpstr>
      <vt:lpstr>Simple Dark</vt:lpstr>
      <vt:lpstr>The Rhetoric of Death: Parts 4 and 5</vt:lpstr>
      <vt:lpstr>PowerPoint Presentation</vt:lpstr>
      <vt:lpstr>Topography</vt:lpstr>
      <vt:lpstr> Context: History and Race </vt:lpstr>
      <vt:lpstr>The Space that  “Excites and Troubles”</vt:lpstr>
      <vt:lpstr>Methodology: Material Culture</vt:lpstr>
      <vt:lpstr>PowerPoint Presentation</vt:lpstr>
      <vt:lpstr>Site Profile Based on Rainville’s 2014 Studies</vt:lpstr>
      <vt:lpstr>PowerPoint Presentation</vt:lpstr>
      <vt:lpstr>Coding Using the Semiotic Approach</vt:lpstr>
      <vt:lpstr>Morphology</vt:lpstr>
      <vt:lpstr>PowerPoint Presentation</vt:lpstr>
      <vt:lpstr>Digital Imaging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Rhetoric of Death: Parts 4 and 5</dc:title>
  <dc:creator>Chelsea Bowes</dc:creator>
  <cp:lastModifiedBy>Chelsea Bowes</cp:lastModifiedBy>
  <cp:revision>1</cp:revision>
  <dcterms:modified xsi:type="dcterms:W3CDTF">2020-05-18T19:59:36Z</dcterms:modified>
</cp:coreProperties>
</file>